
<file path=[Content_Types].xml><?xml version="1.0" encoding="utf-8"?>
<Types xmlns="http://schemas.openxmlformats.org/package/2006/content-types">
  <Default Extension="crdownload" ContentType="image/png"/>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98" r:id="rId5"/>
    <p:sldId id="301" r:id="rId6"/>
    <p:sldId id="302" r:id="rId7"/>
    <p:sldId id="303" r:id="rId8"/>
    <p:sldId id="304" r:id="rId9"/>
    <p:sldId id="306" r:id="rId10"/>
    <p:sldId id="305" r:id="rId11"/>
    <p:sldId id="307" r:id="rId12"/>
    <p:sldId id="308" r:id="rId13"/>
    <p:sldId id="309" r:id="rId14"/>
    <p:sldId id="310" r:id="rId15"/>
    <p:sldId id="311" r:id="rId16"/>
    <p:sldId id="312" r:id="rId17"/>
    <p:sldId id="313" r:id="rId18"/>
    <p:sldId id="31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6" autoAdjust="0"/>
    <p:restoredTop sz="80256" autoAdjust="0"/>
  </p:normalViewPr>
  <p:slideViewPr>
    <p:cSldViewPr snapToGrid="0">
      <p:cViewPr>
        <p:scale>
          <a:sx n="41" d="100"/>
          <a:sy n="41" d="100"/>
        </p:scale>
        <p:origin x="792" y="60"/>
      </p:cViewPr>
      <p:guideLst/>
    </p:cSldViewPr>
  </p:slideViewPr>
  <p:outlineViewPr>
    <p:cViewPr>
      <p:scale>
        <a:sx n="33" d="100"/>
        <a:sy n="33" d="100"/>
      </p:scale>
      <p:origin x="0" y="0"/>
    </p:cViewPr>
  </p:outlineViewPr>
  <p:notesTextViewPr>
    <p:cViewPr>
      <p:scale>
        <a:sx n="1" d="1"/>
        <a:sy n="1" d="1"/>
      </p:scale>
      <p:origin x="0" y="-15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963AB0-BC4F-4142-A52F-E9A0BA162FB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75B40D7-0571-4BA4-8E99-300E899CFB3B}">
      <dgm:prSet custT="1"/>
      <dgm:spPr/>
      <dgm:t>
        <a:bodyPr/>
        <a:lstStyle/>
        <a:p>
          <a:pPr>
            <a:lnSpc>
              <a:spcPct val="100000"/>
            </a:lnSpc>
          </a:pPr>
          <a:r>
            <a:rPr lang="en-US" sz="3000"/>
            <a:t>Identifying indicators</a:t>
          </a:r>
          <a:endParaRPr lang="en-US" sz="3000" dirty="0"/>
        </a:p>
      </dgm:t>
    </dgm:pt>
    <dgm:pt modelId="{58589C90-BEB9-4697-BCC9-016038FD0119}" type="parTrans" cxnId="{47A0CC64-D68F-4B53-A30A-FD58305185FB}">
      <dgm:prSet/>
      <dgm:spPr/>
      <dgm:t>
        <a:bodyPr/>
        <a:lstStyle/>
        <a:p>
          <a:endParaRPr lang="en-US"/>
        </a:p>
      </dgm:t>
    </dgm:pt>
    <dgm:pt modelId="{40E82FB7-E4F7-419D-B399-C8CB89DA219B}" type="sibTrans" cxnId="{47A0CC64-D68F-4B53-A30A-FD58305185FB}">
      <dgm:prSet/>
      <dgm:spPr/>
      <dgm:t>
        <a:bodyPr/>
        <a:lstStyle/>
        <a:p>
          <a:endParaRPr lang="en-US"/>
        </a:p>
      </dgm:t>
    </dgm:pt>
    <dgm:pt modelId="{97633562-4E17-400F-8417-DF0869AD4635}">
      <dgm:prSet custT="1"/>
      <dgm:spPr/>
      <dgm:t>
        <a:bodyPr/>
        <a:lstStyle/>
        <a:p>
          <a:pPr>
            <a:lnSpc>
              <a:spcPct val="100000"/>
            </a:lnSpc>
          </a:pPr>
          <a:r>
            <a:rPr lang="en-US" sz="3000"/>
            <a:t>Lead Indicators and Lag Indicators </a:t>
          </a:r>
          <a:endParaRPr lang="en-US" sz="3000" dirty="0"/>
        </a:p>
      </dgm:t>
    </dgm:pt>
    <dgm:pt modelId="{5F76F81F-CCC6-4667-BB75-87C4E526BABB}" type="parTrans" cxnId="{20EBECAF-2576-4487-961E-8E88B756CB04}">
      <dgm:prSet/>
      <dgm:spPr/>
      <dgm:t>
        <a:bodyPr/>
        <a:lstStyle/>
        <a:p>
          <a:endParaRPr lang="en-US"/>
        </a:p>
      </dgm:t>
    </dgm:pt>
    <dgm:pt modelId="{8DBC3E4E-5E54-42FE-8308-884A05E1AF10}" type="sibTrans" cxnId="{20EBECAF-2576-4487-961E-8E88B756CB04}">
      <dgm:prSet/>
      <dgm:spPr/>
      <dgm:t>
        <a:bodyPr/>
        <a:lstStyle/>
        <a:p>
          <a:endParaRPr lang="en-US"/>
        </a:p>
      </dgm:t>
    </dgm:pt>
    <dgm:pt modelId="{768A4DF4-67D8-452D-8476-C818E1DC0258}">
      <dgm:prSet custT="1"/>
      <dgm:spPr/>
      <dgm:t>
        <a:bodyPr/>
        <a:lstStyle/>
        <a:p>
          <a:pPr>
            <a:lnSpc>
              <a:spcPct val="100000"/>
            </a:lnSpc>
          </a:pPr>
          <a:r>
            <a:rPr lang="en-US" sz="3000"/>
            <a:t>Data source and parameters</a:t>
          </a:r>
          <a:endParaRPr lang="en-US" sz="3000" dirty="0"/>
        </a:p>
      </dgm:t>
    </dgm:pt>
    <dgm:pt modelId="{9F1D9564-DED2-4233-BDBB-AFB117990A90}" type="parTrans" cxnId="{8676D90A-2D09-4537-B903-67040836F995}">
      <dgm:prSet/>
      <dgm:spPr/>
      <dgm:t>
        <a:bodyPr/>
        <a:lstStyle/>
        <a:p>
          <a:endParaRPr lang="en-US"/>
        </a:p>
      </dgm:t>
    </dgm:pt>
    <dgm:pt modelId="{FA87F17F-E25A-4A9D-A4B8-D96C0B27E275}" type="sibTrans" cxnId="{8676D90A-2D09-4537-B903-67040836F995}">
      <dgm:prSet/>
      <dgm:spPr/>
      <dgm:t>
        <a:bodyPr/>
        <a:lstStyle/>
        <a:p>
          <a:endParaRPr lang="en-US"/>
        </a:p>
      </dgm:t>
    </dgm:pt>
    <dgm:pt modelId="{741E8D11-C3BD-470F-80A6-C1A2EE2F0489}">
      <dgm:prSet custT="1"/>
      <dgm:spPr/>
      <dgm:t>
        <a:bodyPr/>
        <a:lstStyle/>
        <a:p>
          <a:pPr>
            <a:lnSpc>
              <a:spcPct val="100000"/>
            </a:lnSpc>
          </a:pPr>
          <a:r>
            <a:rPr lang="en-US" sz="2500"/>
            <a:t>Ability of automated reports, reminders and alarms</a:t>
          </a:r>
          <a:endParaRPr lang="en-US" sz="2500" dirty="0"/>
        </a:p>
      </dgm:t>
    </dgm:pt>
    <dgm:pt modelId="{BC5F71F7-C501-4F79-AE27-DB928015B17E}" type="parTrans" cxnId="{D42355E4-65F7-44DE-B1C3-0FB10EE4B25F}">
      <dgm:prSet/>
      <dgm:spPr/>
      <dgm:t>
        <a:bodyPr/>
        <a:lstStyle/>
        <a:p>
          <a:endParaRPr lang="en-US"/>
        </a:p>
      </dgm:t>
    </dgm:pt>
    <dgm:pt modelId="{E849B1BD-F0AF-429E-BEE0-41BB7CEB13C3}" type="sibTrans" cxnId="{D42355E4-65F7-44DE-B1C3-0FB10EE4B25F}">
      <dgm:prSet/>
      <dgm:spPr/>
      <dgm:t>
        <a:bodyPr/>
        <a:lstStyle/>
        <a:p>
          <a:endParaRPr lang="en-US"/>
        </a:p>
      </dgm:t>
    </dgm:pt>
    <dgm:pt modelId="{BBFDD01C-933D-4043-A4ED-0B4F214AC63D}" type="pres">
      <dgm:prSet presAssocID="{63963AB0-BC4F-4142-A52F-E9A0BA162FB3}" presName="root" presStyleCnt="0">
        <dgm:presLayoutVars>
          <dgm:dir/>
          <dgm:resizeHandles val="exact"/>
        </dgm:presLayoutVars>
      </dgm:prSet>
      <dgm:spPr/>
    </dgm:pt>
    <dgm:pt modelId="{B8ABA88E-B092-47AF-A763-7C9DDB9F093F}" type="pres">
      <dgm:prSet presAssocID="{D75B40D7-0571-4BA4-8E99-300E899CFB3B}" presName="compNode" presStyleCnt="0"/>
      <dgm:spPr/>
    </dgm:pt>
    <dgm:pt modelId="{B8CCB1E5-98F0-4238-BDB8-B08A91B9A0F5}" type="pres">
      <dgm:prSet presAssocID="{D75B40D7-0571-4BA4-8E99-300E899CFB3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0FE7F356-BCC7-4CCA-920B-D1A6A9D90930}" type="pres">
      <dgm:prSet presAssocID="{D75B40D7-0571-4BA4-8E99-300E899CFB3B}" presName="spaceRect" presStyleCnt="0"/>
      <dgm:spPr/>
    </dgm:pt>
    <dgm:pt modelId="{AEF16AA8-1438-4C8B-86DD-ED5D729D9B06}" type="pres">
      <dgm:prSet presAssocID="{D75B40D7-0571-4BA4-8E99-300E899CFB3B}" presName="textRect" presStyleLbl="revTx" presStyleIdx="0" presStyleCnt="4">
        <dgm:presLayoutVars>
          <dgm:chMax val="1"/>
          <dgm:chPref val="1"/>
        </dgm:presLayoutVars>
      </dgm:prSet>
      <dgm:spPr/>
    </dgm:pt>
    <dgm:pt modelId="{7936A25E-8ECC-4842-BD34-18E6E6644123}" type="pres">
      <dgm:prSet presAssocID="{40E82FB7-E4F7-419D-B399-C8CB89DA219B}" presName="sibTrans" presStyleCnt="0"/>
      <dgm:spPr/>
    </dgm:pt>
    <dgm:pt modelId="{AB147806-3554-4C6D-8CDB-108D41AE4B72}" type="pres">
      <dgm:prSet presAssocID="{97633562-4E17-400F-8417-DF0869AD4635}" presName="compNode" presStyleCnt="0"/>
      <dgm:spPr/>
    </dgm:pt>
    <dgm:pt modelId="{95C37C5A-3B5F-4916-82F6-E134F49A8A5C}" type="pres">
      <dgm:prSet presAssocID="{97633562-4E17-400F-8417-DF0869AD463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4CA1E7E6-CE7E-400C-B1B6-9193404760ED}" type="pres">
      <dgm:prSet presAssocID="{97633562-4E17-400F-8417-DF0869AD4635}" presName="spaceRect" presStyleCnt="0"/>
      <dgm:spPr/>
    </dgm:pt>
    <dgm:pt modelId="{9EC61A9E-0E18-4CFA-AD01-1C0A05DFCD9A}" type="pres">
      <dgm:prSet presAssocID="{97633562-4E17-400F-8417-DF0869AD4635}" presName="textRect" presStyleLbl="revTx" presStyleIdx="1" presStyleCnt="4">
        <dgm:presLayoutVars>
          <dgm:chMax val="1"/>
          <dgm:chPref val="1"/>
        </dgm:presLayoutVars>
      </dgm:prSet>
      <dgm:spPr/>
    </dgm:pt>
    <dgm:pt modelId="{4BB98558-B293-4373-8EB6-B688BAB768A5}" type="pres">
      <dgm:prSet presAssocID="{8DBC3E4E-5E54-42FE-8308-884A05E1AF10}" presName="sibTrans" presStyleCnt="0"/>
      <dgm:spPr/>
    </dgm:pt>
    <dgm:pt modelId="{766EA5B7-F2EF-4E73-8702-18BB5AAA5350}" type="pres">
      <dgm:prSet presAssocID="{768A4DF4-67D8-452D-8476-C818E1DC0258}" presName="compNode" presStyleCnt="0"/>
      <dgm:spPr/>
    </dgm:pt>
    <dgm:pt modelId="{BB9D25C0-FDD1-472D-A4D2-72BA6E64A69C}" type="pres">
      <dgm:prSet presAssocID="{768A4DF4-67D8-452D-8476-C818E1DC025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619DE7AA-4C09-4C16-8C4C-49143523E975}" type="pres">
      <dgm:prSet presAssocID="{768A4DF4-67D8-452D-8476-C818E1DC0258}" presName="spaceRect" presStyleCnt="0"/>
      <dgm:spPr/>
    </dgm:pt>
    <dgm:pt modelId="{896128E0-8FFF-4587-80AD-C758202C9AD1}" type="pres">
      <dgm:prSet presAssocID="{768A4DF4-67D8-452D-8476-C818E1DC0258}" presName="textRect" presStyleLbl="revTx" presStyleIdx="2" presStyleCnt="4">
        <dgm:presLayoutVars>
          <dgm:chMax val="1"/>
          <dgm:chPref val="1"/>
        </dgm:presLayoutVars>
      </dgm:prSet>
      <dgm:spPr/>
    </dgm:pt>
    <dgm:pt modelId="{5684D628-3355-49B1-93A0-1B1A459E8EE4}" type="pres">
      <dgm:prSet presAssocID="{FA87F17F-E25A-4A9D-A4B8-D96C0B27E275}" presName="sibTrans" presStyleCnt="0"/>
      <dgm:spPr/>
    </dgm:pt>
    <dgm:pt modelId="{145D6123-61AD-4AC6-914F-A43E34208099}" type="pres">
      <dgm:prSet presAssocID="{741E8D11-C3BD-470F-80A6-C1A2EE2F0489}" presName="compNode" presStyleCnt="0"/>
      <dgm:spPr/>
    </dgm:pt>
    <dgm:pt modelId="{136B8EB5-4810-441E-880A-875378AF43C2}" type="pres">
      <dgm:prSet presAssocID="{741E8D11-C3BD-470F-80A6-C1A2EE2F048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ell"/>
        </a:ext>
      </dgm:extLst>
    </dgm:pt>
    <dgm:pt modelId="{F58D12FB-5777-4E48-BFF8-FF132EA796BD}" type="pres">
      <dgm:prSet presAssocID="{741E8D11-C3BD-470F-80A6-C1A2EE2F0489}" presName="spaceRect" presStyleCnt="0"/>
      <dgm:spPr/>
    </dgm:pt>
    <dgm:pt modelId="{F2150E81-19BE-42EF-B210-5FAF6CDB1BD4}" type="pres">
      <dgm:prSet presAssocID="{741E8D11-C3BD-470F-80A6-C1A2EE2F0489}" presName="textRect" presStyleLbl="revTx" presStyleIdx="3" presStyleCnt="4">
        <dgm:presLayoutVars>
          <dgm:chMax val="1"/>
          <dgm:chPref val="1"/>
        </dgm:presLayoutVars>
      </dgm:prSet>
      <dgm:spPr/>
    </dgm:pt>
  </dgm:ptLst>
  <dgm:cxnLst>
    <dgm:cxn modelId="{8676D90A-2D09-4537-B903-67040836F995}" srcId="{63963AB0-BC4F-4142-A52F-E9A0BA162FB3}" destId="{768A4DF4-67D8-452D-8476-C818E1DC0258}" srcOrd="2" destOrd="0" parTransId="{9F1D9564-DED2-4233-BDBB-AFB117990A90}" sibTransId="{FA87F17F-E25A-4A9D-A4B8-D96C0B27E275}"/>
    <dgm:cxn modelId="{D0CC4B37-BF2C-4FFC-B911-2E2846A6410C}" type="presOf" srcId="{63963AB0-BC4F-4142-A52F-E9A0BA162FB3}" destId="{BBFDD01C-933D-4043-A4ED-0B4F214AC63D}" srcOrd="0" destOrd="0" presId="urn:microsoft.com/office/officeart/2018/2/layout/IconLabelList"/>
    <dgm:cxn modelId="{47A0CC64-D68F-4B53-A30A-FD58305185FB}" srcId="{63963AB0-BC4F-4142-A52F-E9A0BA162FB3}" destId="{D75B40D7-0571-4BA4-8E99-300E899CFB3B}" srcOrd="0" destOrd="0" parTransId="{58589C90-BEB9-4697-BCC9-016038FD0119}" sibTransId="{40E82FB7-E4F7-419D-B399-C8CB89DA219B}"/>
    <dgm:cxn modelId="{0E1D1A68-E3F4-4F66-BC53-5AC5985017E5}" type="presOf" srcId="{97633562-4E17-400F-8417-DF0869AD4635}" destId="{9EC61A9E-0E18-4CFA-AD01-1C0A05DFCD9A}" srcOrd="0" destOrd="0" presId="urn:microsoft.com/office/officeart/2018/2/layout/IconLabelList"/>
    <dgm:cxn modelId="{28051458-F81E-46F5-8603-0A0D12FC768C}" type="presOf" srcId="{741E8D11-C3BD-470F-80A6-C1A2EE2F0489}" destId="{F2150E81-19BE-42EF-B210-5FAF6CDB1BD4}" srcOrd="0" destOrd="0" presId="urn:microsoft.com/office/officeart/2018/2/layout/IconLabelList"/>
    <dgm:cxn modelId="{CD47D89F-1294-495A-A1E0-DEC0D09F6A26}" type="presOf" srcId="{D75B40D7-0571-4BA4-8E99-300E899CFB3B}" destId="{AEF16AA8-1438-4C8B-86DD-ED5D729D9B06}" srcOrd="0" destOrd="0" presId="urn:microsoft.com/office/officeart/2018/2/layout/IconLabelList"/>
    <dgm:cxn modelId="{20EBECAF-2576-4487-961E-8E88B756CB04}" srcId="{63963AB0-BC4F-4142-A52F-E9A0BA162FB3}" destId="{97633562-4E17-400F-8417-DF0869AD4635}" srcOrd="1" destOrd="0" parTransId="{5F76F81F-CCC6-4667-BB75-87C4E526BABB}" sibTransId="{8DBC3E4E-5E54-42FE-8308-884A05E1AF10}"/>
    <dgm:cxn modelId="{4670AABC-FB75-4965-9503-CF68D8BF17D7}" type="presOf" srcId="{768A4DF4-67D8-452D-8476-C818E1DC0258}" destId="{896128E0-8FFF-4587-80AD-C758202C9AD1}" srcOrd="0" destOrd="0" presId="urn:microsoft.com/office/officeart/2018/2/layout/IconLabelList"/>
    <dgm:cxn modelId="{D42355E4-65F7-44DE-B1C3-0FB10EE4B25F}" srcId="{63963AB0-BC4F-4142-A52F-E9A0BA162FB3}" destId="{741E8D11-C3BD-470F-80A6-C1A2EE2F0489}" srcOrd="3" destOrd="0" parTransId="{BC5F71F7-C501-4F79-AE27-DB928015B17E}" sibTransId="{E849B1BD-F0AF-429E-BEE0-41BB7CEB13C3}"/>
    <dgm:cxn modelId="{001E6584-00D9-4D4C-9484-1097C8B39F39}" type="presParOf" srcId="{BBFDD01C-933D-4043-A4ED-0B4F214AC63D}" destId="{B8ABA88E-B092-47AF-A763-7C9DDB9F093F}" srcOrd="0" destOrd="0" presId="urn:microsoft.com/office/officeart/2018/2/layout/IconLabelList"/>
    <dgm:cxn modelId="{5C9B3620-5791-44A6-9BCC-4104E37343C5}" type="presParOf" srcId="{B8ABA88E-B092-47AF-A763-7C9DDB9F093F}" destId="{B8CCB1E5-98F0-4238-BDB8-B08A91B9A0F5}" srcOrd="0" destOrd="0" presId="urn:microsoft.com/office/officeart/2018/2/layout/IconLabelList"/>
    <dgm:cxn modelId="{3E70DCE1-9B5F-4546-B9A8-1E3CC07DAA2C}" type="presParOf" srcId="{B8ABA88E-B092-47AF-A763-7C9DDB9F093F}" destId="{0FE7F356-BCC7-4CCA-920B-D1A6A9D90930}" srcOrd="1" destOrd="0" presId="urn:microsoft.com/office/officeart/2018/2/layout/IconLabelList"/>
    <dgm:cxn modelId="{0BF03756-395E-418B-BFF7-F6E4C4E4EA2B}" type="presParOf" srcId="{B8ABA88E-B092-47AF-A763-7C9DDB9F093F}" destId="{AEF16AA8-1438-4C8B-86DD-ED5D729D9B06}" srcOrd="2" destOrd="0" presId="urn:microsoft.com/office/officeart/2018/2/layout/IconLabelList"/>
    <dgm:cxn modelId="{0040BD53-AC01-4154-B691-945C3384C6A4}" type="presParOf" srcId="{BBFDD01C-933D-4043-A4ED-0B4F214AC63D}" destId="{7936A25E-8ECC-4842-BD34-18E6E6644123}" srcOrd="1" destOrd="0" presId="urn:microsoft.com/office/officeart/2018/2/layout/IconLabelList"/>
    <dgm:cxn modelId="{CE2C3B2A-318B-452E-9B83-0B51CEB427EA}" type="presParOf" srcId="{BBFDD01C-933D-4043-A4ED-0B4F214AC63D}" destId="{AB147806-3554-4C6D-8CDB-108D41AE4B72}" srcOrd="2" destOrd="0" presId="urn:microsoft.com/office/officeart/2018/2/layout/IconLabelList"/>
    <dgm:cxn modelId="{0A229DA9-C083-429B-9621-D57BDC929E42}" type="presParOf" srcId="{AB147806-3554-4C6D-8CDB-108D41AE4B72}" destId="{95C37C5A-3B5F-4916-82F6-E134F49A8A5C}" srcOrd="0" destOrd="0" presId="urn:microsoft.com/office/officeart/2018/2/layout/IconLabelList"/>
    <dgm:cxn modelId="{A5304B14-E965-49FE-816C-7281853459C5}" type="presParOf" srcId="{AB147806-3554-4C6D-8CDB-108D41AE4B72}" destId="{4CA1E7E6-CE7E-400C-B1B6-9193404760ED}" srcOrd="1" destOrd="0" presId="urn:microsoft.com/office/officeart/2018/2/layout/IconLabelList"/>
    <dgm:cxn modelId="{008B247A-96EA-456E-AD84-7E63ED354718}" type="presParOf" srcId="{AB147806-3554-4C6D-8CDB-108D41AE4B72}" destId="{9EC61A9E-0E18-4CFA-AD01-1C0A05DFCD9A}" srcOrd="2" destOrd="0" presId="urn:microsoft.com/office/officeart/2018/2/layout/IconLabelList"/>
    <dgm:cxn modelId="{628B4C2A-2A1F-44A6-85B4-A48BD790DDB0}" type="presParOf" srcId="{BBFDD01C-933D-4043-A4ED-0B4F214AC63D}" destId="{4BB98558-B293-4373-8EB6-B688BAB768A5}" srcOrd="3" destOrd="0" presId="urn:microsoft.com/office/officeart/2018/2/layout/IconLabelList"/>
    <dgm:cxn modelId="{F8C042E0-25CB-4EAA-AF79-4D9AF83F5796}" type="presParOf" srcId="{BBFDD01C-933D-4043-A4ED-0B4F214AC63D}" destId="{766EA5B7-F2EF-4E73-8702-18BB5AAA5350}" srcOrd="4" destOrd="0" presId="urn:microsoft.com/office/officeart/2018/2/layout/IconLabelList"/>
    <dgm:cxn modelId="{8D7A7F1F-52AD-4BBB-8CC0-C7A6AB7EC691}" type="presParOf" srcId="{766EA5B7-F2EF-4E73-8702-18BB5AAA5350}" destId="{BB9D25C0-FDD1-472D-A4D2-72BA6E64A69C}" srcOrd="0" destOrd="0" presId="urn:microsoft.com/office/officeart/2018/2/layout/IconLabelList"/>
    <dgm:cxn modelId="{F0EB5331-47CB-4FAE-B760-A4CA37219888}" type="presParOf" srcId="{766EA5B7-F2EF-4E73-8702-18BB5AAA5350}" destId="{619DE7AA-4C09-4C16-8C4C-49143523E975}" srcOrd="1" destOrd="0" presId="urn:microsoft.com/office/officeart/2018/2/layout/IconLabelList"/>
    <dgm:cxn modelId="{2F568E3A-A0A8-4624-9FD5-0D6389AA9399}" type="presParOf" srcId="{766EA5B7-F2EF-4E73-8702-18BB5AAA5350}" destId="{896128E0-8FFF-4587-80AD-C758202C9AD1}" srcOrd="2" destOrd="0" presId="urn:microsoft.com/office/officeart/2018/2/layout/IconLabelList"/>
    <dgm:cxn modelId="{58509234-29C7-4DA2-9E63-DD9232469DBC}" type="presParOf" srcId="{BBFDD01C-933D-4043-A4ED-0B4F214AC63D}" destId="{5684D628-3355-49B1-93A0-1B1A459E8EE4}" srcOrd="5" destOrd="0" presId="urn:microsoft.com/office/officeart/2018/2/layout/IconLabelList"/>
    <dgm:cxn modelId="{03257160-A6FB-4652-86FF-EDAF9BA34E03}" type="presParOf" srcId="{BBFDD01C-933D-4043-A4ED-0B4F214AC63D}" destId="{145D6123-61AD-4AC6-914F-A43E34208099}" srcOrd="6" destOrd="0" presId="urn:microsoft.com/office/officeart/2018/2/layout/IconLabelList"/>
    <dgm:cxn modelId="{99D722A5-EE0C-468C-B440-549FE6A0F3C3}" type="presParOf" srcId="{145D6123-61AD-4AC6-914F-A43E34208099}" destId="{136B8EB5-4810-441E-880A-875378AF43C2}" srcOrd="0" destOrd="0" presId="urn:microsoft.com/office/officeart/2018/2/layout/IconLabelList"/>
    <dgm:cxn modelId="{930E2847-9AF6-438C-B776-C275DD4D9C2D}" type="presParOf" srcId="{145D6123-61AD-4AC6-914F-A43E34208099}" destId="{F58D12FB-5777-4E48-BFF8-FF132EA796BD}" srcOrd="1" destOrd="0" presId="urn:microsoft.com/office/officeart/2018/2/layout/IconLabelList"/>
    <dgm:cxn modelId="{786D8D51-18C6-4CC2-B6C9-62F5D2EA8519}" type="presParOf" srcId="{145D6123-61AD-4AC6-914F-A43E34208099}" destId="{F2150E81-19BE-42EF-B210-5FAF6CDB1BD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45137B-9C78-4029-971A-41E07913EA8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3B4C61C-7C33-4193-A842-19D8B8E608C8}">
      <dgm:prSet custT="1"/>
      <dgm:spPr/>
      <dgm:t>
        <a:bodyPr/>
        <a:lstStyle/>
        <a:p>
          <a:pPr>
            <a:lnSpc>
              <a:spcPct val="100000"/>
            </a:lnSpc>
            <a:defRPr cap="all"/>
          </a:pPr>
          <a:r>
            <a:rPr lang="en-US" sz="3000" dirty="0"/>
            <a:t>Internal Compliance</a:t>
          </a:r>
        </a:p>
      </dgm:t>
    </dgm:pt>
    <dgm:pt modelId="{D9BC3F85-F971-47EB-A1EE-4FD6FDDB6430}" type="parTrans" cxnId="{564A5182-DA61-41A9-B4E2-99E5C002D231}">
      <dgm:prSet/>
      <dgm:spPr/>
      <dgm:t>
        <a:bodyPr/>
        <a:lstStyle/>
        <a:p>
          <a:endParaRPr lang="en-US"/>
        </a:p>
      </dgm:t>
    </dgm:pt>
    <dgm:pt modelId="{C65F0D09-0D08-4E48-8576-ABF2B0B2D494}" type="sibTrans" cxnId="{564A5182-DA61-41A9-B4E2-99E5C002D231}">
      <dgm:prSet/>
      <dgm:spPr/>
      <dgm:t>
        <a:bodyPr/>
        <a:lstStyle/>
        <a:p>
          <a:endParaRPr lang="en-US"/>
        </a:p>
      </dgm:t>
    </dgm:pt>
    <dgm:pt modelId="{30EF42EC-2A4A-4F17-A7E1-A7759C74623F}">
      <dgm:prSet/>
      <dgm:spPr/>
      <dgm:t>
        <a:bodyPr/>
        <a:lstStyle/>
        <a:p>
          <a:pPr>
            <a:lnSpc>
              <a:spcPct val="100000"/>
            </a:lnSpc>
            <a:defRPr cap="all"/>
          </a:pPr>
          <a:r>
            <a:rPr lang="en-US" dirty="0"/>
            <a:t>External Compliance</a:t>
          </a:r>
        </a:p>
      </dgm:t>
    </dgm:pt>
    <dgm:pt modelId="{A4991DEE-F93E-420B-9B15-08D93C0F2051}" type="parTrans" cxnId="{D188E7D8-C53A-4D2F-AEA4-F4EF01B945DC}">
      <dgm:prSet/>
      <dgm:spPr/>
      <dgm:t>
        <a:bodyPr/>
        <a:lstStyle/>
        <a:p>
          <a:endParaRPr lang="en-US"/>
        </a:p>
      </dgm:t>
    </dgm:pt>
    <dgm:pt modelId="{3C711254-4014-428E-8B28-CBC3690D59DC}" type="sibTrans" cxnId="{D188E7D8-C53A-4D2F-AEA4-F4EF01B945DC}">
      <dgm:prSet/>
      <dgm:spPr/>
      <dgm:t>
        <a:bodyPr/>
        <a:lstStyle/>
        <a:p>
          <a:endParaRPr lang="en-US"/>
        </a:p>
      </dgm:t>
    </dgm:pt>
    <dgm:pt modelId="{16146050-4A1C-4FC3-A024-E72EA180D31C}">
      <dgm:prSet/>
      <dgm:spPr/>
      <dgm:t>
        <a:bodyPr/>
        <a:lstStyle/>
        <a:p>
          <a:pPr>
            <a:lnSpc>
              <a:spcPct val="100000"/>
            </a:lnSpc>
            <a:defRPr cap="all"/>
          </a:pPr>
          <a:r>
            <a:rPr lang="en-US"/>
            <a:t>Benefits of recycling data</a:t>
          </a:r>
        </a:p>
      </dgm:t>
    </dgm:pt>
    <dgm:pt modelId="{B4D4BDFB-5318-4D48-8040-18F78EC8C084}" type="parTrans" cxnId="{D0F6AE19-4FF4-4A40-B57C-97BAABA4762D}">
      <dgm:prSet/>
      <dgm:spPr/>
      <dgm:t>
        <a:bodyPr/>
        <a:lstStyle/>
        <a:p>
          <a:endParaRPr lang="en-US"/>
        </a:p>
      </dgm:t>
    </dgm:pt>
    <dgm:pt modelId="{A19DF812-FFAF-4DF9-9DC4-C50EE7ED16D0}" type="sibTrans" cxnId="{D0F6AE19-4FF4-4A40-B57C-97BAABA4762D}">
      <dgm:prSet/>
      <dgm:spPr/>
      <dgm:t>
        <a:bodyPr/>
        <a:lstStyle/>
        <a:p>
          <a:endParaRPr lang="en-US"/>
        </a:p>
      </dgm:t>
    </dgm:pt>
    <dgm:pt modelId="{6D8ED0D1-0BF8-4879-97EA-6E98D87CC5F7}">
      <dgm:prSet/>
      <dgm:spPr/>
      <dgm:t>
        <a:bodyPr/>
        <a:lstStyle/>
        <a:p>
          <a:pPr>
            <a:lnSpc>
              <a:spcPct val="100000"/>
            </a:lnSpc>
            <a:defRPr cap="all"/>
          </a:pPr>
          <a:r>
            <a:rPr lang="en-US"/>
            <a:t>Past Learnings</a:t>
          </a:r>
        </a:p>
      </dgm:t>
    </dgm:pt>
    <dgm:pt modelId="{0D459694-7621-44C4-A37B-BDB49B440E93}" type="parTrans" cxnId="{90B520A0-B1B3-4CD1-9601-79524687A111}">
      <dgm:prSet/>
      <dgm:spPr/>
      <dgm:t>
        <a:bodyPr/>
        <a:lstStyle/>
        <a:p>
          <a:endParaRPr lang="en-US"/>
        </a:p>
      </dgm:t>
    </dgm:pt>
    <dgm:pt modelId="{69E2A558-34E2-4866-ACA5-9F4DB197445E}" type="sibTrans" cxnId="{90B520A0-B1B3-4CD1-9601-79524687A111}">
      <dgm:prSet/>
      <dgm:spPr/>
      <dgm:t>
        <a:bodyPr/>
        <a:lstStyle/>
        <a:p>
          <a:endParaRPr lang="en-US"/>
        </a:p>
      </dgm:t>
    </dgm:pt>
    <dgm:pt modelId="{F0F925E3-634C-460E-BE74-464850316683}" type="pres">
      <dgm:prSet presAssocID="{C645137B-9C78-4029-971A-41E07913EA8A}" presName="root" presStyleCnt="0">
        <dgm:presLayoutVars>
          <dgm:dir/>
          <dgm:resizeHandles val="exact"/>
        </dgm:presLayoutVars>
      </dgm:prSet>
      <dgm:spPr/>
    </dgm:pt>
    <dgm:pt modelId="{99263DA1-6775-491E-8CE3-52AE9EF9E771}" type="pres">
      <dgm:prSet presAssocID="{93B4C61C-7C33-4193-A842-19D8B8E608C8}" presName="compNode" presStyleCnt="0"/>
      <dgm:spPr/>
    </dgm:pt>
    <dgm:pt modelId="{369763EB-7C40-486A-AC4D-7C328FB5BF5D}" type="pres">
      <dgm:prSet presAssocID="{93B4C61C-7C33-4193-A842-19D8B8E608C8}" presName="iconBgRect" presStyleLbl="bgShp" presStyleIdx="0" presStyleCnt="4"/>
      <dgm:spPr>
        <a:prstGeom prst="round2DiagRect">
          <a:avLst>
            <a:gd name="adj1" fmla="val 29727"/>
            <a:gd name="adj2" fmla="val 0"/>
          </a:avLst>
        </a:prstGeom>
      </dgm:spPr>
    </dgm:pt>
    <dgm:pt modelId="{2AE6C064-A785-4B09-87F3-275EC865BEAA}" type="pres">
      <dgm:prSet presAssocID="{93B4C61C-7C33-4193-A842-19D8B8E608C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B660E050-AFB5-420C-8BCF-AAB677F1FFDA}" type="pres">
      <dgm:prSet presAssocID="{93B4C61C-7C33-4193-A842-19D8B8E608C8}" presName="spaceRect" presStyleCnt="0"/>
      <dgm:spPr/>
    </dgm:pt>
    <dgm:pt modelId="{256FED41-4955-4ED0-A440-579A6A7CB7EA}" type="pres">
      <dgm:prSet presAssocID="{93B4C61C-7C33-4193-A842-19D8B8E608C8}" presName="textRect" presStyleLbl="revTx" presStyleIdx="0" presStyleCnt="4">
        <dgm:presLayoutVars>
          <dgm:chMax val="1"/>
          <dgm:chPref val="1"/>
        </dgm:presLayoutVars>
      </dgm:prSet>
      <dgm:spPr/>
    </dgm:pt>
    <dgm:pt modelId="{891EACFB-3CAD-4D8B-A18E-712C42EA8249}" type="pres">
      <dgm:prSet presAssocID="{C65F0D09-0D08-4E48-8576-ABF2B0B2D494}" presName="sibTrans" presStyleCnt="0"/>
      <dgm:spPr/>
    </dgm:pt>
    <dgm:pt modelId="{4F879BF9-6FAA-4292-AB9C-B6E96471B71B}" type="pres">
      <dgm:prSet presAssocID="{30EF42EC-2A4A-4F17-A7E1-A7759C74623F}" presName="compNode" presStyleCnt="0"/>
      <dgm:spPr/>
    </dgm:pt>
    <dgm:pt modelId="{55AB5E4E-5C8A-406B-882D-94D783B8E5F8}" type="pres">
      <dgm:prSet presAssocID="{30EF42EC-2A4A-4F17-A7E1-A7759C74623F}" presName="iconBgRect" presStyleLbl="bgShp" presStyleIdx="1" presStyleCnt="4"/>
      <dgm:spPr>
        <a:prstGeom prst="round2DiagRect">
          <a:avLst>
            <a:gd name="adj1" fmla="val 29727"/>
            <a:gd name="adj2" fmla="val 0"/>
          </a:avLst>
        </a:prstGeom>
      </dgm:spPr>
    </dgm:pt>
    <dgm:pt modelId="{BEC21475-B2F1-4F7D-B333-93748C7E28BA}" type="pres">
      <dgm:prSet presAssocID="{30EF42EC-2A4A-4F17-A7E1-A7759C7462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916E23A2-88A9-4D60-AB23-6C05646C9B97}" type="pres">
      <dgm:prSet presAssocID="{30EF42EC-2A4A-4F17-A7E1-A7759C74623F}" presName="spaceRect" presStyleCnt="0"/>
      <dgm:spPr/>
    </dgm:pt>
    <dgm:pt modelId="{37078E0D-89B5-451C-8124-B28C17BE3D9E}" type="pres">
      <dgm:prSet presAssocID="{30EF42EC-2A4A-4F17-A7E1-A7759C74623F}" presName="textRect" presStyleLbl="revTx" presStyleIdx="1" presStyleCnt="4">
        <dgm:presLayoutVars>
          <dgm:chMax val="1"/>
          <dgm:chPref val="1"/>
        </dgm:presLayoutVars>
      </dgm:prSet>
      <dgm:spPr/>
    </dgm:pt>
    <dgm:pt modelId="{7838A16E-5A49-4EDF-8CC2-AC84DAE7EADF}" type="pres">
      <dgm:prSet presAssocID="{3C711254-4014-428E-8B28-CBC3690D59DC}" presName="sibTrans" presStyleCnt="0"/>
      <dgm:spPr/>
    </dgm:pt>
    <dgm:pt modelId="{5FD7B75C-E96A-4FE1-9428-97C2DAB3D9E3}" type="pres">
      <dgm:prSet presAssocID="{16146050-4A1C-4FC3-A024-E72EA180D31C}" presName="compNode" presStyleCnt="0"/>
      <dgm:spPr/>
    </dgm:pt>
    <dgm:pt modelId="{D3B3285A-AA4C-4646-A4C9-A5A3588DA750}" type="pres">
      <dgm:prSet presAssocID="{16146050-4A1C-4FC3-A024-E72EA180D31C}" presName="iconBgRect" presStyleLbl="bgShp" presStyleIdx="2" presStyleCnt="4"/>
      <dgm:spPr>
        <a:prstGeom prst="round2DiagRect">
          <a:avLst>
            <a:gd name="adj1" fmla="val 29727"/>
            <a:gd name="adj2" fmla="val 0"/>
          </a:avLst>
        </a:prstGeom>
      </dgm:spPr>
    </dgm:pt>
    <dgm:pt modelId="{E2ECC8BA-E7DC-458D-B662-99DD35CC8412}" type="pres">
      <dgm:prSet presAssocID="{16146050-4A1C-4FC3-A024-E72EA180D31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cycle"/>
        </a:ext>
      </dgm:extLst>
    </dgm:pt>
    <dgm:pt modelId="{64DF1DEF-422A-4330-BC0A-8972DCFD739A}" type="pres">
      <dgm:prSet presAssocID="{16146050-4A1C-4FC3-A024-E72EA180D31C}" presName="spaceRect" presStyleCnt="0"/>
      <dgm:spPr/>
    </dgm:pt>
    <dgm:pt modelId="{FA3E7CAF-331F-48AB-9C40-3E0E46D62BF2}" type="pres">
      <dgm:prSet presAssocID="{16146050-4A1C-4FC3-A024-E72EA180D31C}" presName="textRect" presStyleLbl="revTx" presStyleIdx="2" presStyleCnt="4">
        <dgm:presLayoutVars>
          <dgm:chMax val="1"/>
          <dgm:chPref val="1"/>
        </dgm:presLayoutVars>
      </dgm:prSet>
      <dgm:spPr/>
    </dgm:pt>
    <dgm:pt modelId="{06DD70F8-55D2-4456-9EB8-7C76279699C4}" type="pres">
      <dgm:prSet presAssocID="{A19DF812-FFAF-4DF9-9DC4-C50EE7ED16D0}" presName="sibTrans" presStyleCnt="0"/>
      <dgm:spPr/>
    </dgm:pt>
    <dgm:pt modelId="{19AED23A-0B82-4BA4-9AC4-462929E138E3}" type="pres">
      <dgm:prSet presAssocID="{6D8ED0D1-0BF8-4879-97EA-6E98D87CC5F7}" presName="compNode" presStyleCnt="0"/>
      <dgm:spPr/>
    </dgm:pt>
    <dgm:pt modelId="{F18AF610-8A90-4260-9217-8808BA5D32B5}" type="pres">
      <dgm:prSet presAssocID="{6D8ED0D1-0BF8-4879-97EA-6E98D87CC5F7}" presName="iconBgRect" presStyleLbl="bgShp" presStyleIdx="3" presStyleCnt="4"/>
      <dgm:spPr>
        <a:prstGeom prst="round2DiagRect">
          <a:avLst>
            <a:gd name="adj1" fmla="val 29727"/>
            <a:gd name="adj2" fmla="val 0"/>
          </a:avLst>
        </a:prstGeom>
      </dgm:spPr>
    </dgm:pt>
    <dgm:pt modelId="{2719369B-E244-4A27-BC56-CB2776354FC2}" type="pres">
      <dgm:prSet presAssocID="{6D8ED0D1-0BF8-4879-97EA-6E98D87CC5F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81061BE5-95E5-4FCC-A7DF-60D7EF27C915}" type="pres">
      <dgm:prSet presAssocID="{6D8ED0D1-0BF8-4879-97EA-6E98D87CC5F7}" presName="spaceRect" presStyleCnt="0"/>
      <dgm:spPr/>
    </dgm:pt>
    <dgm:pt modelId="{95780BA6-DA7C-40ED-96FC-3042F8F3A7CE}" type="pres">
      <dgm:prSet presAssocID="{6D8ED0D1-0BF8-4879-97EA-6E98D87CC5F7}" presName="textRect" presStyleLbl="revTx" presStyleIdx="3" presStyleCnt="4">
        <dgm:presLayoutVars>
          <dgm:chMax val="1"/>
          <dgm:chPref val="1"/>
        </dgm:presLayoutVars>
      </dgm:prSet>
      <dgm:spPr/>
    </dgm:pt>
  </dgm:ptLst>
  <dgm:cxnLst>
    <dgm:cxn modelId="{9F52EB04-8942-4270-9A80-2C30E7CEAACD}" type="presOf" srcId="{93B4C61C-7C33-4193-A842-19D8B8E608C8}" destId="{256FED41-4955-4ED0-A440-579A6A7CB7EA}" srcOrd="0" destOrd="0" presId="urn:microsoft.com/office/officeart/2018/5/layout/IconLeafLabelList"/>
    <dgm:cxn modelId="{D0F6AE19-4FF4-4A40-B57C-97BAABA4762D}" srcId="{C645137B-9C78-4029-971A-41E07913EA8A}" destId="{16146050-4A1C-4FC3-A024-E72EA180D31C}" srcOrd="2" destOrd="0" parTransId="{B4D4BDFB-5318-4D48-8040-18F78EC8C084}" sibTransId="{A19DF812-FFAF-4DF9-9DC4-C50EE7ED16D0}"/>
    <dgm:cxn modelId="{13498F46-C712-4AE3-B365-212867DBBA37}" type="presOf" srcId="{C645137B-9C78-4029-971A-41E07913EA8A}" destId="{F0F925E3-634C-460E-BE74-464850316683}" srcOrd="0" destOrd="0" presId="urn:microsoft.com/office/officeart/2018/5/layout/IconLeafLabelList"/>
    <dgm:cxn modelId="{B481D859-E987-4CB0-89FE-73899B644942}" type="presOf" srcId="{6D8ED0D1-0BF8-4879-97EA-6E98D87CC5F7}" destId="{95780BA6-DA7C-40ED-96FC-3042F8F3A7CE}" srcOrd="0" destOrd="0" presId="urn:microsoft.com/office/officeart/2018/5/layout/IconLeafLabelList"/>
    <dgm:cxn modelId="{564A5182-DA61-41A9-B4E2-99E5C002D231}" srcId="{C645137B-9C78-4029-971A-41E07913EA8A}" destId="{93B4C61C-7C33-4193-A842-19D8B8E608C8}" srcOrd="0" destOrd="0" parTransId="{D9BC3F85-F971-47EB-A1EE-4FD6FDDB6430}" sibTransId="{C65F0D09-0D08-4E48-8576-ABF2B0B2D494}"/>
    <dgm:cxn modelId="{90B520A0-B1B3-4CD1-9601-79524687A111}" srcId="{C645137B-9C78-4029-971A-41E07913EA8A}" destId="{6D8ED0D1-0BF8-4879-97EA-6E98D87CC5F7}" srcOrd="3" destOrd="0" parTransId="{0D459694-7621-44C4-A37B-BDB49B440E93}" sibTransId="{69E2A558-34E2-4866-ACA5-9F4DB197445E}"/>
    <dgm:cxn modelId="{74D128CE-D725-402E-A749-03E03DB5EF8A}" type="presOf" srcId="{30EF42EC-2A4A-4F17-A7E1-A7759C74623F}" destId="{37078E0D-89B5-451C-8124-B28C17BE3D9E}" srcOrd="0" destOrd="0" presId="urn:microsoft.com/office/officeart/2018/5/layout/IconLeafLabelList"/>
    <dgm:cxn modelId="{D188E7D8-C53A-4D2F-AEA4-F4EF01B945DC}" srcId="{C645137B-9C78-4029-971A-41E07913EA8A}" destId="{30EF42EC-2A4A-4F17-A7E1-A7759C74623F}" srcOrd="1" destOrd="0" parTransId="{A4991DEE-F93E-420B-9B15-08D93C0F2051}" sibTransId="{3C711254-4014-428E-8B28-CBC3690D59DC}"/>
    <dgm:cxn modelId="{6553CCDE-9F9C-40C7-AEB8-1870425D3C9B}" type="presOf" srcId="{16146050-4A1C-4FC3-A024-E72EA180D31C}" destId="{FA3E7CAF-331F-48AB-9C40-3E0E46D62BF2}" srcOrd="0" destOrd="0" presId="urn:microsoft.com/office/officeart/2018/5/layout/IconLeafLabelList"/>
    <dgm:cxn modelId="{B39BFA7C-3FD5-48A4-8859-738B40C0E6DC}" type="presParOf" srcId="{F0F925E3-634C-460E-BE74-464850316683}" destId="{99263DA1-6775-491E-8CE3-52AE9EF9E771}" srcOrd="0" destOrd="0" presId="urn:microsoft.com/office/officeart/2018/5/layout/IconLeafLabelList"/>
    <dgm:cxn modelId="{9F433B79-31F5-4120-8C16-B6EF4D87920B}" type="presParOf" srcId="{99263DA1-6775-491E-8CE3-52AE9EF9E771}" destId="{369763EB-7C40-486A-AC4D-7C328FB5BF5D}" srcOrd="0" destOrd="0" presId="urn:microsoft.com/office/officeart/2018/5/layout/IconLeafLabelList"/>
    <dgm:cxn modelId="{5ADDB381-3B3F-4054-A87A-3B6C43539AC8}" type="presParOf" srcId="{99263DA1-6775-491E-8CE3-52AE9EF9E771}" destId="{2AE6C064-A785-4B09-87F3-275EC865BEAA}" srcOrd="1" destOrd="0" presId="urn:microsoft.com/office/officeart/2018/5/layout/IconLeafLabelList"/>
    <dgm:cxn modelId="{754FDC4D-482E-4522-8A4E-37C8A6A397A1}" type="presParOf" srcId="{99263DA1-6775-491E-8CE3-52AE9EF9E771}" destId="{B660E050-AFB5-420C-8BCF-AAB677F1FFDA}" srcOrd="2" destOrd="0" presId="urn:microsoft.com/office/officeart/2018/5/layout/IconLeafLabelList"/>
    <dgm:cxn modelId="{5BD69CC3-2D48-4279-88EF-B3CD19413DB6}" type="presParOf" srcId="{99263DA1-6775-491E-8CE3-52AE9EF9E771}" destId="{256FED41-4955-4ED0-A440-579A6A7CB7EA}" srcOrd="3" destOrd="0" presId="urn:microsoft.com/office/officeart/2018/5/layout/IconLeafLabelList"/>
    <dgm:cxn modelId="{DB43F8D8-90C1-4DFB-A165-FFF1D6AA224A}" type="presParOf" srcId="{F0F925E3-634C-460E-BE74-464850316683}" destId="{891EACFB-3CAD-4D8B-A18E-712C42EA8249}" srcOrd="1" destOrd="0" presId="urn:microsoft.com/office/officeart/2018/5/layout/IconLeafLabelList"/>
    <dgm:cxn modelId="{EEC1741B-CFE5-492A-8386-D3B0D96791ED}" type="presParOf" srcId="{F0F925E3-634C-460E-BE74-464850316683}" destId="{4F879BF9-6FAA-4292-AB9C-B6E96471B71B}" srcOrd="2" destOrd="0" presId="urn:microsoft.com/office/officeart/2018/5/layout/IconLeafLabelList"/>
    <dgm:cxn modelId="{8D45F706-904D-43A8-A8EF-16BAAFCF35AD}" type="presParOf" srcId="{4F879BF9-6FAA-4292-AB9C-B6E96471B71B}" destId="{55AB5E4E-5C8A-406B-882D-94D783B8E5F8}" srcOrd="0" destOrd="0" presId="urn:microsoft.com/office/officeart/2018/5/layout/IconLeafLabelList"/>
    <dgm:cxn modelId="{F3DBEECF-5124-4C79-88BB-406414442359}" type="presParOf" srcId="{4F879BF9-6FAA-4292-AB9C-B6E96471B71B}" destId="{BEC21475-B2F1-4F7D-B333-93748C7E28BA}" srcOrd="1" destOrd="0" presId="urn:microsoft.com/office/officeart/2018/5/layout/IconLeafLabelList"/>
    <dgm:cxn modelId="{3B1B1CCB-76BF-4127-9AF7-8465062D8680}" type="presParOf" srcId="{4F879BF9-6FAA-4292-AB9C-B6E96471B71B}" destId="{916E23A2-88A9-4D60-AB23-6C05646C9B97}" srcOrd="2" destOrd="0" presId="urn:microsoft.com/office/officeart/2018/5/layout/IconLeafLabelList"/>
    <dgm:cxn modelId="{A3983164-0C49-42EF-B0CD-6E4866D7459C}" type="presParOf" srcId="{4F879BF9-6FAA-4292-AB9C-B6E96471B71B}" destId="{37078E0D-89B5-451C-8124-B28C17BE3D9E}" srcOrd="3" destOrd="0" presId="urn:microsoft.com/office/officeart/2018/5/layout/IconLeafLabelList"/>
    <dgm:cxn modelId="{6797892F-4FE5-41DB-B290-EA9306B25C98}" type="presParOf" srcId="{F0F925E3-634C-460E-BE74-464850316683}" destId="{7838A16E-5A49-4EDF-8CC2-AC84DAE7EADF}" srcOrd="3" destOrd="0" presId="urn:microsoft.com/office/officeart/2018/5/layout/IconLeafLabelList"/>
    <dgm:cxn modelId="{BC269D77-992E-47A7-ACD4-E57C4ED6972B}" type="presParOf" srcId="{F0F925E3-634C-460E-BE74-464850316683}" destId="{5FD7B75C-E96A-4FE1-9428-97C2DAB3D9E3}" srcOrd="4" destOrd="0" presId="urn:microsoft.com/office/officeart/2018/5/layout/IconLeafLabelList"/>
    <dgm:cxn modelId="{DF342965-35DE-4611-8B9B-712A1C8203DE}" type="presParOf" srcId="{5FD7B75C-E96A-4FE1-9428-97C2DAB3D9E3}" destId="{D3B3285A-AA4C-4646-A4C9-A5A3588DA750}" srcOrd="0" destOrd="0" presId="urn:microsoft.com/office/officeart/2018/5/layout/IconLeafLabelList"/>
    <dgm:cxn modelId="{8CC566CC-7BAE-47CE-B200-7BB2687BA4AC}" type="presParOf" srcId="{5FD7B75C-E96A-4FE1-9428-97C2DAB3D9E3}" destId="{E2ECC8BA-E7DC-458D-B662-99DD35CC8412}" srcOrd="1" destOrd="0" presId="urn:microsoft.com/office/officeart/2018/5/layout/IconLeafLabelList"/>
    <dgm:cxn modelId="{314D1BDC-574D-47B1-997F-8EDF7DA6E074}" type="presParOf" srcId="{5FD7B75C-E96A-4FE1-9428-97C2DAB3D9E3}" destId="{64DF1DEF-422A-4330-BC0A-8972DCFD739A}" srcOrd="2" destOrd="0" presId="urn:microsoft.com/office/officeart/2018/5/layout/IconLeafLabelList"/>
    <dgm:cxn modelId="{7E6E186D-7C6E-4B86-856C-89AB5F2A6BD8}" type="presParOf" srcId="{5FD7B75C-E96A-4FE1-9428-97C2DAB3D9E3}" destId="{FA3E7CAF-331F-48AB-9C40-3E0E46D62BF2}" srcOrd="3" destOrd="0" presId="urn:microsoft.com/office/officeart/2018/5/layout/IconLeafLabelList"/>
    <dgm:cxn modelId="{F453787A-8B6D-4557-9BB3-C0D4FF376F0B}" type="presParOf" srcId="{F0F925E3-634C-460E-BE74-464850316683}" destId="{06DD70F8-55D2-4456-9EB8-7C76279699C4}" srcOrd="5" destOrd="0" presId="urn:microsoft.com/office/officeart/2018/5/layout/IconLeafLabelList"/>
    <dgm:cxn modelId="{123A6E8F-35B0-4134-BDDA-DA2E1DC75C7E}" type="presParOf" srcId="{F0F925E3-634C-460E-BE74-464850316683}" destId="{19AED23A-0B82-4BA4-9AC4-462929E138E3}" srcOrd="6" destOrd="0" presId="urn:microsoft.com/office/officeart/2018/5/layout/IconLeafLabelList"/>
    <dgm:cxn modelId="{FC569306-A19C-4BEA-8C0B-13905527A2C5}" type="presParOf" srcId="{19AED23A-0B82-4BA4-9AC4-462929E138E3}" destId="{F18AF610-8A90-4260-9217-8808BA5D32B5}" srcOrd="0" destOrd="0" presId="urn:microsoft.com/office/officeart/2018/5/layout/IconLeafLabelList"/>
    <dgm:cxn modelId="{1EB4F6C6-DE35-45E4-93E9-5954126FF8EB}" type="presParOf" srcId="{19AED23A-0B82-4BA4-9AC4-462929E138E3}" destId="{2719369B-E244-4A27-BC56-CB2776354FC2}" srcOrd="1" destOrd="0" presId="urn:microsoft.com/office/officeart/2018/5/layout/IconLeafLabelList"/>
    <dgm:cxn modelId="{6EF6813E-3019-4737-A6F1-EC5BACA7DFC7}" type="presParOf" srcId="{19AED23A-0B82-4BA4-9AC4-462929E138E3}" destId="{81061BE5-95E5-4FCC-A7DF-60D7EF27C915}" srcOrd="2" destOrd="0" presId="urn:microsoft.com/office/officeart/2018/5/layout/IconLeafLabelList"/>
    <dgm:cxn modelId="{6102C3A7-87E6-46DA-8D68-5B123AE4CD0B}" type="presParOf" srcId="{19AED23A-0B82-4BA4-9AC4-462929E138E3}" destId="{95780BA6-DA7C-40ED-96FC-3042F8F3A7C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CB1E5-98F0-4238-BDB8-B08A91B9A0F5}">
      <dsp:nvSpPr>
        <dsp:cNvPr id="0" name=""/>
        <dsp:cNvSpPr/>
      </dsp:nvSpPr>
      <dsp:spPr>
        <a:xfrm>
          <a:off x="938775" y="276401"/>
          <a:ext cx="926133" cy="9261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F16AA8-1438-4C8B-86DD-ED5D729D9B06}">
      <dsp:nvSpPr>
        <dsp:cNvPr id="0" name=""/>
        <dsp:cNvSpPr/>
      </dsp:nvSpPr>
      <dsp:spPr>
        <a:xfrm>
          <a:off x="372805" y="1683750"/>
          <a:ext cx="2058075" cy="1800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pPr>
          <a:r>
            <a:rPr lang="en-US" sz="3000" kern="1200"/>
            <a:t>Identifying indicators</a:t>
          </a:r>
          <a:endParaRPr lang="en-US" sz="3000" kern="1200" dirty="0"/>
        </a:p>
      </dsp:txBody>
      <dsp:txXfrm>
        <a:off x="372805" y="1683750"/>
        <a:ext cx="2058075" cy="1800738"/>
      </dsp:txXfrm>
    </dsp:sp>
    <dsp:sp modelId="{95C37C5A-3B5F-4916-82F6-E134F49A8A5C}">
      <dsp:nvSpPr>
        <dsp:cNvPr id="0" name=""/>
        <dsp:cNvSpPr/>
      </dsp:nvSpPr>
      <dsp:spPr>
        <a:xfrm>
          <a:off x="3357014" y="276401"/>
          <a:ext cx="926133" cy="9261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C61A9E-0E18-4CFA-AD01-1C0A05DFCD9A}">
      <dsp:nvSpPr>
        <dsp:cNvPr id="0" name=""/>
        <dsp:cNvSpPr/>
      </dsp:nvSpPr>
      <dsp:spPr>
        <a:xfrm>
          <a:off x="2791043" y="1683750"/>
          <a:ext cx="2058075" cy="1800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pPr>
          <a:r>
            <a:rPr lang="en-US" sz="3000" kern="1200"/>
            <a:t>Lead Indicators and Lag Indicators </a:t>
          </a:r>
          <a:endParaRPr lang="en-US" sz="3000" kern="1200" dirty="0"/>
        </a:p>
      </dsp:txBody>
      <dsp:txXfrm>
        <a:off x="2791043" y="1683750"/>
        <a:ext cx="2058075" cy="1800738"/>
      </dsp:txXfrm>
    </dsp:sp>
    <dsp:sp modelId="{BB9D25C0-FDD1-472D-A4D2-72BA6E64A69C}">
      <dsp:nvSpPr>
        <dsp:cNvPr id="0" name=""/>
        <dsp:cNvSpPr/>
      </dsp:nvSpPr>
      <dsp:spPr>
        <a:xfrm>
          <a:off x="5775252" y="276401"/>
          <a:ext cx="926133" cy="9261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6128E0-8FFF-4587-80AD-C758202C9AD1}">
      <dsp:nvSpPr>
        <dsp:cNvPr id="0" name=""/>
        <dsp:cNvSpPr/>
      </dsp:nvSpPr>
      <dsp:spPr>
        <a:xfrm>
          <a:off x="5209281" y="1683750"/>
          <a:ext cx="2058075" cy="1800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pPr>
          <a:r>
            <a:rPr lang="en-US" sz="3000" kern="1200"/>
            <a:t>Data source and parameters</a:t>
          </a:r>
          <a:endParaRPr lang="en-US" sz="3000" kern="1200" dirty="0"/>
        </a:p>
      </dsp:txBody>
      <dsp:txXfrm>
        <a:off x="5209281" y="1683750"/>
        <a:ext cx="2058075" cy="1800738"/>
      </dsp:txXfrm>
    </dsp:sp>
    <dsp:sp modelId="{136B8EB5-4810-441E-880A-875378AF43C2}">
      <dsp:nvSpPr>
        <dsp:cNvPr id="0" name=""/>
        <dsp:cNvSpPr/>
      </dsp:nvSpPr>
      <dsp:spPr>
        <a:xfrm>
          <a:off x="8193490" y="276401"/>
          <a:ext cx="926133" cy="9261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150E81-19BE-42EF-B210-5FAF6CDB1BD4}">
      <dsp:nvSpPr>
        <dsp:cNvPr id="0" name=""/>
        <dsp:cNvSpPr/>
      </dsp:nvSpPr>
      <dsp:spPr>
        <a:xfrm>
          <a:off x="7627519" y="1683750"/>
          <a:ext cx="2058075" cy="1800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a:t>Ability of automated reports, reminders and alarms</a:t>
          </a:r>
          <a:endParaRPr lang="en-US" sz="2500" kern="1200" dirty="0"/>
        </a:p>
      </dsp:txBody>
      <dsp:txXfrm>
        <a:off x="7627519" y="1683750"/>
        <a:ext cx="2058075" cy="18007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9763EB-7C40-486A-AC4D-7C328FB5BF5D}">
      <dsp:nvSpPr>
        <dsp:cNvPr id="0" name=""/>
        <dsp:cNvSpPr/>
      </dsp:nvSpPr>
      <dsp:spPr>
        <a:xfrm>
          <a:off x="774129" y="417309"/>
          <a:ext cx="1255425" cy="125542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6C064-A785-4B09-87F3-275EC865BEAA}">
      <dsp:nvSpPr>
        <dsp:cNvPr id="0" name=""/>
        <dsp:cNvSpPr/>
      </dsp:nvSpPr>
      <dsp:spPr>
        <a:xfrm>
          <a:off x="1041679" y="684859"/>
          <a:ext cx="720326" cy="720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6FED41-4955-4ED0-A440-579A6A7CB7EA}">
      <dsp:nvSpPr>
        <dsp:cNvPr id="0" name=""/>
        <dsp:cNvSpPr/>
      </dsp:nvSpPr>
      <dsp:spPr>
        <a:xfrm>
          <a:off x="372805" y="2063770"/>
          <a:ext cx="2058075"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cap="all"/>
          </a:pPr>
          <a:r>
            <a:rPr lang="en-US" sz="3000" kern="1200" dirty="0"/>
            <a:t>Internal Compliance</a:t>
          </a:r>
        </a:p>
      </dsp:txBody>
      <dsp:txXfrm>
        <a:off x="372805" y="2063770"/>
        <a:ext cx="2058075" cy="1305000"/>
      </dsp:txXfrm>
    </dsp:sp>
    <dsp:sp modelId="{55AB5E4E-5C8A-406B-882D-94D783B8E5F8}">
      <dsp:nvSpPr>
        <dsp:cNvPr id="0" name=""/>
        <dsp:cNvSpPr/>
      </dsp:nvSpPr>
      <dsp:spPr>
        <a:xfrm>
          <a:off x="3192368" y="417309"/>
          <a:ext cx="1255425" cy="125542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C21475-B2F1-4F7D-B333-93748C7E28BA}">
      <dsp:nvSpPr>
        <dsp:cNvPr id="0" name=""/>
        <dsp:cNvSpPr/>
      </dsp:nvSpPr>
      <dsp:spPr>
        <a:xfrm>
          <a:off x="3459917" y="684859"/>
          <a:ext cx="720326" cy="720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078E0D-89B5-451C-8124-B28C17BE3D9E}">
      <dsp:nvSpPr>
        <dsp:cNvPr id="0" name=""/>
        <dsp:cNvSpPr/>
      </dsp:nvSpPr>
      <dsp:spPr>
        <a:xfrm>
          <a:off x="2791043" y="2063770"/>
          <a:ext cx="2058075"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dirty="0"/>
            <a:t>External Compliance</a:t>
          </a:r>
        </a:p>
      </dsp:txBody>
      <dsp:txXfrm>
        <a:off x="2791043" y="2063770"/>
        <a:ext cx="2058075" cy="1305000"/>
      </dsp:txXfrm>
    </dsp:sp>
    <dsp:sp modelId="{D3B3285A-AA4C-4646-A4C9-A5A3588DA750}">
      <dsp:nvSpPr>
        <dsp:cNvPr id="0" name=""/>
        <dsp:cNvSpPr/>
      </dsp:nvSpPr>
      <dsp:spPr>
        <a:xfrm>
          <a:off x="5610606" y="417309"/>
          <a:ext cx="1255425" cy="125542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ECC8BA-E7DC-458D-B662-99DD35CC8412}">
      <dsp:nvSpPr>
        <dsp:cNvPr id="0" name=""/>
        <dsp:cNvSpPr/>
      </dsp:nvSpPr>
      <dsp:spPr>
        <a:xfrm>
          <a:off x="5878155" y="684859"/>
          <a:ext cx="720326" cy="720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A3E7CAF-331F-48AB-9C40-3E0E46D62BF2}">
      <dsp:nvSpPr>
        <dsp:cNvPr id="0" name=""/>
        <dsp:cNvSpPr/>
      </dsp:nvSpPr>
      <dsp:spPr>
        <a:xfrm>
          <a:off x="5209281" y="2063770"/>
          <a:ext cx="2058075"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a:t>Benefits of recycling data</a:t>
          </a:r>
        </a:p>
      </dsp:txBody>
      <dsp:txXfrm>
        <a:off x="5209281" y="2063770"/>
        <a:ext cx="2058075" cy="1305000"/>
      </dsp:txXfrm>
    </dsp:sp>
    <dsp:sp modelId="{F18AF610-8A90-4260-9217-8808BA5D32B5}">
      <dsp:nvSpPr>
        <dsp:cNvPr id="0" name=""/>
        <dsp:cNvSpPr/>
      </dsp:nvSpPr>
      <dsp:spPr>
        <a:xfrm>
          <a:off x="8028844" y="417309"/>
          <a:ext cx="1255425" cy="1255425"/>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19369B-E244-4A27-BC56-CB2776354FC2}">
      <dsp:nvSpPr>
        <dsp:cNvPr id="0" name=""/>
        <dsp:cNvSpPr/>
      </dsp:nvSpPr>
      <dsp:spPr>
        <a:xfrm>
          <a:off x="8296394" y="684859"/>
          <a:ext cx="720326" cy="720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780BA6-DA7C-40ED-96FC-3042F8F3A7CE}">
      <dsp:nvSpPr>
        <dsp:cNvPr id="0" name=""/>
        <dsp:cNvSpPr/>
      </dsp:nvSpPr>
      <dsp:spPr>
        <a:xfrm>
          <a:off x="7627519" y="2063770"/>
          <a:ext cx="2058075" cy="130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a:t>Past Learnings</a:t>
          </a:r>
        </a:p>
      </dsp:txBody>
      <dsp:txXfrm>
        <a:off x="7627519" y="2063770"/>
        <a:ext cx="2058075" cy="1305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1E5DC1-B096-4C45-824D-3C87D47395F6}" type="datetimeFigureOut">
              <a:rPr lang="en-US" smtClean="0"/>
              <a:t>5/8/2022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9B79E-CF0F-45CB-A8CF-E7C1721F7D35}" type="slidenum">
              <a:rPr lang="en-US" smtClean="0"/>
              <a:t>‹#›</a:t>
            </a:fld>
            <a:endParaRPr lang="en-US"/>
          </a:p>
        </p:txBody>
      </p:sp>
    </p:spTree>
    <p:extLst>
      <p:ext uri="{BB962C8B-B14F-4D97-AF65-F5344CB8AC3E}">
        <p14:creationId xmlns:p14="http://schemas.microsoft.com/office/powerpoint/2010/main" val="2673839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having me here today, I appreciate your time and attention today. Our main goal for today is to try to identify risk categories and present the value of data analytics in Risk Management. This presentation will follow the guidelines laid out by the BASEL II and BASEL III framework. </a:t>
            </a:r>
          </a:p>
        </p:txBody>
      </p:sp>
      <p:sp>
        <p:nvSpPr>
          <p:cNvPr id="4" name="Slide Number Placeholder 3"/>
          <p:cNvSpPr>
            <a:spLocks noGrp="1"/>
          </p:cNvSpPr>
          <p:nvPr>
            <p:ph type="sldNum" sz="quarter" idx="5"/>
          </p:nvPr>
        </p:nvSpPr>
        <p:spPr/>
        <p:txBody>
          <a:bodyPr/>
          <a:lstStyle/>
          <a:p>
            <a:fld id="{1C89B79E-CF0F-45CB-A8CF-E7C1721F7D35}" type="slidenum">
              <a:rPr lang="en-US" smtClean="0"/>
              <a:t>1</a:t>
            </a:fld>
            <a:endParaRPr lang="en-US"/>
          </a:p>
        </p:txBody>
      </p:sp>
    </p:spTree>
    <p:extLst>
      <p:ext uri="{BB962C8B-B14F-4D97-AF65-F5344CB8AC3E}">
        <p14:creationId xmlns:p14="http://schemas.microsoft.com/office/powerpoint/2010/main" val="1867517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tackle this task in our everyday life. We prioritize tasks that are important after a brief assessment. No one would try to vacuum the dirty carpet when a tornado approaches. </a:t>
            </a:r>
          </a:p>
          <a:p>
            <a:endParaRPr lang="en-US" dirty="0"/>
          </a:p>
          <a:p>
            <a:r>
              <a:rPr lang="en-US" dirty="0"/>
              <a:t>Understanding the landscape of risk and making functional and informed decisions is a must for an organization to stay healthy.</a:t>
            </a:r>
          </a:p>
          <a:p>
            <a:endParaRPr lang="en-US" dirty="0"/>
          </a:p>
          <a:p>
            <a:r>
              <a:rPr lang="en-US" dirty="0"/>
              <a:t>Profiling risks based on magnitude, and probability is a good way to understand possible impact a risk may have but lets go a step further. Rather than doing this manually, and profiling risks subjectively, we can let an analytical framework asses them in real time, with predicted impact severity.</a:t>
            </a:r>
          </a:p>
          <a:p>
            <a:endParaRPr lang="en-US" dirty="0"/>
          </a:p>
        </p:txBody>
      </p:sp>
      <p:sp>
        <p:nvSpPr>
          <p:cNvPr id="4" name="Slide Number Placeholder 3"/>
          <p:cNvSpPr>
            <a:spLocks noGrp="1"/>
          </p:cNvSpPr>
          <p:nvPr>
            <p:ph type="sldNum" sz="quarter" idx="5"/>
          </p:nvPr>
        </p:nvSpPr>
        <p:spPr/>
        <p:txBody>
          <a:bodyPr/>
          <a:lstStyle/>
          <a:p>
            <a:fld id="{1C89B79E-CF0F-45CB-A8CF-E7C1721F7D35}" type="slidenum">
              <a:rPr lang="en-US" smtClean="0"/>
              <a:t>10</a:t>
            </a:fld>
            <a:endParaRPr lang="en-US"/>
          </a:p>
        </p:txBody>
      </p:sp>
    </p:spTree>
    <p:extLst>
      <p:ext uri="{BB962C8B-B14F-4D97-AF65-F5344CB8AC3E}">
        <p14:creationId xmlns:p14="http://schemas.microsoft.com/office/powerpoint/2010/main" val="853946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have </a:t>
            </a:r>
            <a:r>
              <a:rPr lang="en-US" dirty="0" err="1"/>
              <a:t>id’d</a:t>
            </a:r>
            <a:r>
              <a:rPr lang="en-US" dirty="0"/>
              <a:t>, assessed, prioritized the risk, the next step is to Respond to it. Having a choice, and potential metrics on operations availability or financial impact is necessary to navigate the business through potential hazards. </a:t>
            </a:r>
          </a:p>
          <a:p>
            <a:endParaRPr lang="en-US" dirty="0"/>
          </a:p>
          <a:p>
            <a:r>
              <a:rPr lang="en-US" dirty="0"/>
              <a:t>A mitigation, might act as a timely and cost effective course correction on our business vessel. </a:t>
            </a:r>
          </a:p>
          <a:p>
            <a:endParaRPr lang="en-US" dirty="0"/>
          </a:p>
          <a:p>
            <a:r>
              <a:rPr lang="en-US" dirty="0"/>
              <a:t>Having the ability to preview potential “what if” scenarios is almost like a cheat code!</a:t>
            </a:r>
          </a:p>
          <a:p>
            <a:endParaRPr lang="en-US" dirty="0"/>
          </a:p>
          <a:p>
            <a:r>
              <a:rPr lang="en-US" dirty="0"/>
              <a:t>Data analytics can be leveraged to track effectiveness of certain implementations to make for better predictions in the future.  </a:t>
            </a:r>
          </a:p>
        </p:txBody>
      </p:sp>
      <p:sp>
        <p:nvSpPr>
          <p:cNvPr id="4" name="Slide Number Placeholder 3"/>
          <p:cNvSpPr>
            <a:spLocks noGrp="1"/>
          </p:cNvSpPr>
          <p:nvPr>
            <p:ph type="sldNum" sz="quarter" idx="5"/>
          </p:nvPr>
        </p:nvSpPr>
        <p:spPr/>
        <p:txBody>
          <a:bodyPr/>
          <a:lstStyle/>
          <a:p>
            <a:fld id="{1C89B79E-CF0F-45CB-A8CF-E7C1721F7D35}" type="slidenum">
              <a:rPr lang="en-US" smtClean="0"/>
              <a:t>11</a:t>
            </a:fld>
            <a:endParaRPr lang="en-US"/>
          </a:p>
        </p:txBody>
      </p:sp>
    </p:spTree>
    <p:extLst>
      <p:ext uri="{BB962C8B-B14F-4D97-AF65-F5344CB8AC3E}">
        <p14:creationId xmlns:p14="http://schemas.microsoft.com/office/powerpoint/2010/main" val="260446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factor of Risk Monitoring is timeliness. Having the ability to monitor near real time and making adjustments can save an organization lots of financial backtracking. </a:t>
            </a:r>
          </a:p>
          <a:p>
            <a:endParaRPr lang="en-US" dirty="0"/>
          </a:p>
          <a:p>
            <a:r>
              <a:rPr lang="en-US" dirty="0"/>
              <a:t>Identifying lead and lag indicators, as well as proper data sources and other parameters, can help to gain timely insights into decisions or outcomes. </a:t>
            </a:r>
          </a:p>
          <a:p>
            <a:endParaRPr lang="en-US" dirty="0"/>
          </a:p>
          <a:p>
            <a:r>
              <a:rPr lang="en-US" dirty="0"/>
              <a:t>An ability to automate certain reports, alarms or reminders is a great asset in mitigating potential financial or operational damage. </a:t>
            </a:r>
          </a:p>
        </p:txBody>
      </p:sp>
      <p:sp>
        <p:nvSpPr>
          <p:cNvPr id="4" name="Slide Number Placeholder 3"/>
          <p:cNvSpPr>
            <a:spLocks noGrp="1"/>
          </p:cNvSpPr>
          <p:nvPr>
            <p:ph type="sldNum" sz="quarter" idx="5"/>
          </p:nvPr>
        </p:nvSpPr>
        <p:spPr/>
        <p:txBody>
          <a:bodyPr/>
          <a:lstStyle/>
          <a:p>
            <a:fld id="{1C89B79E-CF0F-45CB-A8CF-E7C1721F7D35}" type="slidenum">
              <a:rPr lang="en-US" smtClean="0"/>
              <a:t>12</a:t>
            </a:fld>
            <a:endParaRPr lang="en-US"/>
          </a:p>
        </p:txBody>
      </p:sp>
    </p:spTree>
    <p:extLst>
      <p:ext uri="{BB962C8B-B14F-4D97-AF65-F5344CB8AC3E}">
        <p14:creationId xmlns:p14="http://schemas.microsoft.com/office/powerpoint/2010/main" val="3313696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Risk reporting is the final piece of this life cycle. Gaining ability to stay internally compliant to track performance metrics or externally compliant to a regulatory body and spot possible infractions is a great way to mitigate potential audit costs and negative impacts.</a:t>
            </a:r>
          </a:p>
          <a:p>
            <a:endParaRPr lang="en-US" dirty="0"/>
          </a:p>
          <a:p>
            <a:r>
              <a:rPr lang="en-US" dirty="0"/>
              <a:t>The benefits of recycling data are huge, making larger and more complex models can help bring more problems into light, making operations smoother. </a:t>
            </a:r>
          </a:p>
          <a:p>
            <a:endParaRPr lang="en-US" dirty="0"/>
          </a:p>
          <a:p>
            <a:r>
              <a:rPr lang="en-US" dirty="0"/>
              <a:t>Staying responsible as a company, learning from the past and allowing transparency are all great ways to boost rapport with potential and current consumers. </a:t>
            </a:r>
          </a:p>
          <a:p>
            <a:endParaRPr lang="en-US" dirty="0"/>
          </a:p>
        </p:txBody>
      </p:sp>
      <p:sp>
        <p:nvSpPr>
          <p:cNvPr id="4" name="Slide Number Placeholder 3"/>
          <p:cNvSpPr>
            <a:spLocks noGrp="1"/>
          </p:cNvSpPr>
          <p:nvPr>
            <p:ph type="sldNum" sz="quarter" idx="5"/>
          </p:nvPr>
        </p:nvSpPr>
        <p:spPr/>
        <p:txBody>
          <a:bodyPr/>
          <a:lstStyle/>
          <a:p>
            <a:fld id="{1C89B79E-CF0F-45CB-A8CF-E7C1721F7D35}" type="slidenum">
              <a:rPr lang="en-US" smtClean="0"/>
              <a:t>13</a:t>
            </a:fld>
            <a:endParaRPr lang="en-US"/>
          </a:p>
        </p:txBody>
      </p:sp>
    </p:spTree>
    <p:extLst>
      <p:ext uri="{BB962C8B-B14F-4D97-AF65-F5344CB8AC3E}">
        <p14:creationId xmlns:p14="http://schemas.microsoft.com/office/powerpoint/2010/main" val="2206903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Merging data analytics and risk management into a single piece of software where a user can track in real time potential metrics, analyze data, and create reports is like a dream come true. </a:t>
            </a:r>
          </a:p>
          <a:p>
            <a:endParaRPr lang="en-US" dirty="0"/>
          </a:p>
          <a:p>
            <a:r>
              <a:rPr lang="en-US" dirty="0"/>
              <a:t>Leaving the hard data in the background these </a:t>
            </a:r>
            <a:r>
              <a:rPr lang="en-US" dirty="0" err="1"/>
              <a:t>softwares</a:t>
            </a:r>
            <a:r>
              <a:rPr lang="en-US" dirty="0"/>
              <a:t> enable the users, a customizable approach to managing risks, and their potential outcomes.</a:t>
            </a:r>
          </a:p>
          <a:p>
            <a:endParaRPr lang="en-US" dirty="0"/>
          </a:p>
          <a:p>
            <a:r>
              <a:rPr lang="en-US" dirty="0"/>
              <a:t>This is the future of Risk management.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rPr>
              <a:t>Service Now. (2022, February 3). </a:t>
            </a:r>
            <a:r>
              <a:rPr lang="en-US" sz="1800" i="1" dirty="0">
                <a:effectLst/>
                <a:latin typeface="Times New Roman" panose="02020603050405020304" pitchFamily="18" charset="0"/>
              </a:rPr>
              <a:t>Operational risk dashboard</a:t>
            </a:r>
            <a:r>
              <a:rPr lang="en-US" sz="1800" dirty="0">
                <a:effectLst/>
                <a:latin typeface="Times New Roman" panose="02020603050405020304" pitchFamily="18" charset="0"/>
              </a:rPr>
              <a:t> [GIF]. ServiceNow. https://docs.servicenow.com/en-US/bundle/sandiego-governance-risk-compliance/page/use/dashboards/application-content-packs/operational-risk-dashboard.html</a:t>
            </a:r>
          </a:p>
          <a:p>
            <a:endParaRPr lang="en-US" dirty="0"/>
          </a:p>
        </p:txBody>
      </p:sp>
      <p:sp>
        <p:nvSpPr>
          <p:cNvPr id="4" name="Slide Number Placeholder 3"/>
          <p:cNvSpPr>
            <a:spLocks noGrp="1"/>
          </p:cNvSpPr>
          <p:nvPr>
            <p:ph type="sldNum" sz="quarter" idx="5"/>
          </p:nvPr>
        </p:nvSpPr>
        <p:spPr/>
        <p:txBody>
          <a:bodyPr/>
          <a:lstStyle/>
          <a:p>
            <a:fld id="{1C89B79E-CF0F-45CB-A8CF-E7C1721F7D35}" type="slidenum">
              <a:rPr lang="en-US" smtClean="0"/>
              <a:t>14</a:t>
            </a:fld>
            <a:endParaRPr lang="en-US"/>
          </a:p>
        </p:txBody>
      </p:sp>
    </p:spTree>
    <p:extLst>
      <p:ext uri="{BB962C8B-B14F-4D97-AF65-F5344CB8AC3E}">
        <p14:creationId xmlns:p14="http://schemas.microsoft.com/office/powerpoint/2010/main" val="3263993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giving me this opportunity to brief on the potential upsides of risk management integrated data analytics. I hope you found it interesting and educational. </a:t>
            </a:r>
          </a:p>
          <a:p>
            <a:br>
              <a:rPr lang="en-US" dirty="0"/>
            </a:br>
            <a:r>
              <a:rPr lang="en-US" dirty="0"/>
              <a:t>In an earnest effort to return your kindness, I will take any questions you might have. If you wish to go back to </a:t>
            </a:r>
            <a:r>
              <a:rPr lang="en-US"/>
              <a:t>any slide or </a:t>
            </a:r>
            <a:r>
              <a:rPr lang="en-US" dirty="0"/>
              <a:t>explain any subject in more detail I would be more than happy to </a:t>
            </a:r>
            <a:r>
              <a:rPr lang="en-US"/>
              <a:t>do so.</a:t>
            </a:r>
            <a:endParaRPr lang="en-US" dirty="0"/>
          </a:p>
        </p:txBody>
      </p:sp>
      <p:sp>
        <p:nvSpPr>
          <p:cNvPr id="4" name="Slide Number Placeholder 3"/>
          <p:cNvSpPr>
            <a:spLocks noGrp="1"/>
          </p:cNvSpPr>
          <p:nvPr>
            <p:ph type="sldNum" sz="quarter" idx="5"/>
          </p:nvPr>
        </p:nvSpPr>
        <p:spPr/>
        <p:txBody>
          <a:bodyPr/>
          <a:lstStyle/>
          <a:p>
            <a:fld id="{1C89B79E-CF0F-45CB-A8CF-E7C1721F7D35}" type="slidenum">
              <a:rPr lang="en-US" smtClean="0"/>
              <a:t>15</a:t>
            </a:fld>
            <a:endParaRPr lang="en-US"/>
          </a:p>
        </p:txBody>
      </p:sp>
    </p:spTree>
    <p:extLst>
      <p:ext uri="{BB962C8B-B14F-4D97-AF65-F5344CB8AC3E}">
        <p14:creationId xmlns:p14="http://schemas.microsoft.com/office/powerpoint/2010/main" val="1601010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RISK? Although most of us understand RISK on an intuitive level, when it comes business evaluation requires a proper standardized guideline. The understanding must be shared across all parties, so that confusion, miscommunication and misunderstandings are limited to a minimum. BASEL II/III offers us a guideline to follow, categories to stack our risks in and a way to combat them. </a:t>
            </a:r>
          </a:p>
          <a:p>
            <a:r>
              <a:rPr lang="en-US" dirty="0"/>
              <a:t>Why should we address current and potential risks?</a:t>
            </a:r>
          </a:p>
          <a:p>
            <a:r>
              <a:rPr lang="en-US" dirty="0"/>
              <a:t>Risks have a potential to destroy a business or at the very least cause it some financial harm. Understanding operational risks can help business navigate choppy waters, avoiding potential harm!</a:t>
            </a:r>
          </a:p>
        </p:txBody>
      </p:sp>
      <p:sp>
        <p:nvSpPr>
          <p:cNvPr id="4" name="Slide Number Placeholder 3"/>
          <p:cNvSpPr>
            <a:spLocks noGrp="1"/>
          </p:cNvSpPr>
          <p:nvPr>
            <p:ph type="sldNum" sz="quarter" idx="5"/>
          </p:nvPr>
        </p:nvSpPr>
        <p:spPr/>
        <p:txBody>
          <a:bodyPr/>
          <a:lstStyle/>
          <a:p>
            <a:fld id="{1C89B79E-CF0F-45CB-A8CF-E7C1721F7D35}" type="slidenum">
              <a:rPr lang="en-US" smtClean="0"/>
              <a:t>2</a:t>
            </a:fld>
            <a:endParaRPr lang="en-US"/>
          </a:p>
        </p:txBody>
      </p:sp>
    </p:spTree>
    <p:extLst>
      <p:ext uri="{BB962C8B-B14F-4D97-AF65-F5344CB8AC3E}">
        <p14:creationId xmlns:p14="http://schemas.microsoft.com/office/powerpoint/2010/main" val="2543195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vital to understand that although categorical, risks are not all created equal. Levels of control are important and balancing budgets to severity of issues is an eloquent process. Aiming for “reasonable” level of assurance is what organizations should strive for.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Although “Absolute” no risk, would be a great policy it could cost prohibitive. A lot of times human elements tend to override policy, bypassing the level of protection, or even at times, internal collusion may occur.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rPr>
              <a:t>Therefore, an understanding of what an optimal level of risk control is, is crucial.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rPr>
              <a:t>In order to achieve that understanding we must dive deeper into risk categories.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rPr>
              <a:t>UCSF. (2022). </a:t>
            </a:r>
            <a:r>
              <a:rPr lang="en-US" sz="1800" i="1" dirty="0">
                <a:effectLst/>
                <a:latin typeface="Times New Roman" panose="02020603050405020304" pitchFamily="18" charset="0"/>
              </a:rPr>
              <a:t>Balancing Risks and Controls</a:t>
            </a:r>
            <a:r>
              <a:rPr lang="en-US" sz="1800" dirty="0">
                <a:effectLst/>
                <a:latin typeface="Times New Roman" panose="02020603050405020304" pitchFamily="18" charset="0"/>
              </a:rPr>
              <a:t>. Audit &amp; Advisory Services. Retrieved May 8, 2022, from https://audit.ucsf.edu/balancing-risks-and-controls</a:t>
            </a:r>
          </a:p>
          <a:p>
            <a:endParaRPr lang="en-US" dirty="0"/>
          </a:p>
        </p:txBody>
      </p:sp>
      <p:sp>
        <p:nvSpPr>
          <p:cNvPr id="4" name="Slide Number Placeholder 3"/>
          <p:cNvSpPr>
            <a:spLocks noGrp="1"/>
          </p:cNvSpPr>
          <p:nvPr>
            <p:ph type="sldNum" sz="quarter" idx="5"/>
          </p:nvPr>
        </p:nvSpPr>
        <p:spPr/>
        <p:txBody>
          <a:bodyPr/>
          <a:lstStyle/>
          <a:p>
            <a:fld id="{1C89B79E-CF0F-45CB-A8CF-E7C1721F7D35}" type="slidenum">
              <a:rPr lang="en-US" smtClean="0"/>
              <a:t>3</a:t>
            </a:fld>
            <a:endParaRPr lang="en-US"/>
          </a:p>
        </p:txBody>
      </p:sp>
    </p:spTree>
    <p:extLst>
      <p:ext uri="{BB962C8B-B14F-4D97-AF65-F5344CB8AC3E}">
        <p14:creationId xmlns:p14="http://schemas.microsoft.com/office/powerpoint/2010/main" val="1929520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Macro Risks?</a:t>
            </a:r>
          </a:p>
          <a:p>
            <a:r>
              <a:rPr lang="en-US" dirty="0"/>
              <a:t>Macro risks tend to be high level problems that can seriously harm or hinder an organization.  These kind of risks do not boil down to one specific problem, but rather blanket a sector. </a:t>
            </a:r>
          </a:p>
          <a:p>
            <a:r>
              <a:rPr lang="en-US" dirty="0"/>
              <a:t>Operational risks may be day-to-day business activities of the company, a breakdown of internal problems composed of micro risks. </a:t>
            </a:r>
          </a:p>
          <a:p>
            <a:r>
              <a:rPr lang="en-US" dirty="0"/>
              <a:t>Credit risk may be the possibility of loss resulting from borrowers' failure to repay a loan or meet contractual obligations.</a:t>
            </a:r>
          </a:p>
          <a:p>
            <a:r>
              <a:rPr lang="en-US" dirty="0"/>
              <a:t>Liquidity risk is the possibility of a bank inability to meet its obligations, as a payout or withdrawal. </a:t>
            </a:r>
          </a:p>
          <a:p>
            <a:r>
              <a:rPr lang="en-US" dirty="0"/>
              <a:t>Market Risk is the possibility of a financial market downturn, affecting finance-tied obligations. </a:t>
            </a:r>
          </a:p>
          <a:p>
            <a:r>
              <a:rPr lang="en-US" dirty="0"/>
              <a:t>Business risk is the broad risk that an exposure to a malignant factor will negatively reflect on the business, lowering its profits.</a:t>
            </a:r>
          </a:p>
          <a:p>
            <a:r>
              <a:rPr lang="en-US" dirty="0"/>
              <a:t>Reputation risk has to deal with tarnished reputation, and loss of business due to a perceived image.</a:t>
            </a:r>
          </a:p>
          <a:p>
            <a:r>
              <a:rPr lang="en-US" dirty="0"/>
              <a:t>Moral risk is a hazard that a party has not entered a contract in good faith, or provided misleading information.</a:t>
            </a:r>
          </a:p>
          <a:p>
            <a:r>
              <a:rPr lang="en-US" dirty="0"/>
              <a:t>Systematic Risk is tied to market segment and its volatility, its also known as undiversifiable risk.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rPr>
              <a:t>Chen, J. (2022, March 14). </a:t>
            </a:r>
            <a:r>
              <a:rPr lang="en-US" sz="1800" i="1" dirty="0">
                <a:effectLst/>
                <a:latin typeface="Times New Roman" panose="02020603050405020304" pitchFamily="18" charset="0"/>
              </a:rPr>
              <a:t>What Is Systematic Risk?</a:t>
            </a:r>
            <a:r>
              <a:rPr lang="en-US" sz="1800" dirty="0">
                <a:effectLst/>
                <a:latin typeface="Times New Roman" panose="02020603050405020304" pitchFamily="18" charset="0"/>
              </a:rPr>
              <a:t> Investopedia. Retrieved May 8, 2022, from https://www.investopedia.com/terms/s/systematicrisk.asp#:%7E:text=our%20editorial%20policies-,What%20Is%20Systematic%20Risk%3F,a%20particular%20stock%20or%20industry.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rPr>
              <a:t>EICHLER, R. (2022, March 15). </a:t>
            </a:r>
            <a:r>
              <a:rPr lang="en-US" sz="1800" i="1" dirty="0">
                <a:effectLst/>
                <a:latin typeface="Times New Roman" panose="02020603050405020304" pitchFamily="18" charset="0"/>
              </a:rPr>
              <a:t>What Is Credit Risk?</a:t>
            </a:r>
            <a:r>
              <a:rPr lang="en-US" sz="1800" dirty="0">
                <a:effectLst/>
                <a:latin typeface="Times New Roman" panose="02020603050405020304" pitchFamily="18" charset="0"/>
              </a:rPr>
              <a:t> Investopedia. Retrieved May 8, 2022, from https://www.investopedia.com/terms/c/creditrisk.asp</a:t>
            </a:r>
          </a:p>
          <a:p>
            <a:endParaRPr lang="en-US" dirty="0"/>
          </a:p>
        </p:txBody>
      </p:sp>
      <p:sp>
        <p:nvSpPr>
          <p:cNvPr id="4" name="Slide Number Placeholder 3"/>
          <p:cNvSpPr>
            <a:spLocks noGrp="1"/>
          </p:cNvSpPr>
          <p:nvPr>
            <p:ph type="sldNum" sz="quarter" idx="5"/>
          </p:nvPr>
        </p:nvSpPr>
        <p:spPr/>
        <p:txBody>
          <a:bodyPr/>
          <a:lstStyle/>
          <a:p>
            <a:fld id="{1C89B79E-CF0F-45CB-A8CF-E7C1721F7D35}" type="slidenum">
              <a:rPr lang="en-US" smtClean="0"/>
              <a:t>4</a:t>
            </a:fld>
            <a:endParaRPr lang="en-US"/>
          </a:p>
        </p:txBody>
      </p:sp>
    </p:spTree>
    <p:extLst>
      <p:ext uri="{BB962C8B-B14F-4D97-AF65-F5344CB8AC3E}">
        <p14:creationId xmlns:p14="http://schemas.microsoft.com/office/powerpoint/2010/main" val="2238788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macro risk, micro risks are specific risks based solely on company and its situation. They may be smaller in scope than Macro risks but pose the very real threat to profit margins or business continuity.  </a:t>
            </a:r>
          </a:p>
          <a:p>
            <a:br>
              <a:rPr lang="en-US" dirty="0"/>
            </a:br>
            <a:r>
              <a:rPr lang="en-US" dirty="0"/>
              <a:t>Some examples are Internal fraud – an employee defrauding assets from his company,</a:t>
            </a:r>
          </a:p>
          <a:p>
            <a:endParaRPr lang="en-US" dirty="0"/>
          </a:p>
          <a:p>
            <a:r>
              <a:rPr lang="en-US" dirty="0"/>
              <a:t>External Fraud – fraud committed by entities outside the organization, like vendors, customers or competitors.</a:t>
            </a:r>
          </a:p>
          <a:p>
            <a:endParaRPr lang="en-US" dirty="0"/>
          </a:p>
          <a:p>
            <a:r>
              <a:rPr lang="en-US" dirty="0"/>
              <a:t>Employment practices – problematic hiring decisions, promotion, discipline or termination, discrimination can all lead to potential costly lawsuits. </a:t>
            </a:r>
          </a:p>
          <a:p>
            <a:endParaRPr lang="en-US" dirty="0"/>
          </a:p>
          <a:p>
            <a:r>
              <a:rPr lang="en-US" dirty="0"/>
              <a:t>Or System Failures – it can be an internet or power blackout, or internal system failure preventing proper execution of services.</a:t>
            </a:r>
          </a:p>
          <a:p>
            <a:endParaRPr lang="en-US" dirty="0"/>
          </a:p>
          <a:p>
            <a:r>
              <a:rPr lang="en-US" dirty="0"/>
              <a:t>Although specific, these problems can be numerous, any organization can benefit from proper risk management, when up against potential loss in profits!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rPr>
              <a:t>Hartwig Moss Insurance Agency. (2022). </a:t>
            </a:r>
            <a:r>
              <a:rPr lang="en-US" sz="1800" i="1" dirty="0">
                <a:effectLst/>
                <a:latin typeface="Times New Roman" panose="02020603050405020304" pitchFamily="18" charset="0"/>
              </a:rPr>
              <a:t>Employment Practices, Risk and Management</a:t>
            </a:r>
            <a:r>
              <a:rPr lang="en-US" sz="1800" dirty="0">
                <a:effectLst/>
                <a:latin typeface="Times New Roman" panose="02020603050405020304" pitchFamily="18" charset="0"/>
              </a:rPr>
              <a:t>. Hartwig Moss Insurance Agency Blog. Retrieved May 8, 2022, from https://www.hmia.com/blog/employment-practices-risk-and-management</a:t>
            </a:r>
          </a:p>
          <a:p>
            <a:endParaRPr lang="en-US" dirty="0"/>
          </a:p>
          <a:p>
            <a:endParaRPr lang="en-US" dirty="0"/>
          </a:p>
        </p:txBody>
      </p:sp>
      <p:sp>
        <p:nvSpPr>
          <p:cNvPr id="4" name="Slide Number Placeholder 3"/>
          <p:cNvSpPr>
            <a:spLocks noGrp="1"/>
          </p:cNvSpPr>
          <p:nvPr>
            <p:ph type="sldNum" sz="quarter" idx="5"/>
          </p:nvPr>
        </p:nvSpPr>
        <p:spPr/>
        <p:txBody>
          <a:bodyPr/>
          <a:lstStyle/>
          <a:p>
            <a:fld id="{1C89B79E-CF0F-45CB-A8CF-E7C1721F7D35}" type="slidenum">
              <a:rPr lang="en-US" smtClean="0"/>
              <a:t>5</a:t>
            </a:fld>
            <a:endParaRPr lang="en-US"/>
          </a:p>
        </p:txBody>
      </p:sp>
    </p:spTree>
    <p:extLst>
      <p:ext uri="{BB962C8B-B14F-4D97-AF65-F5344CB8AC3E}">
        <p14:creationId xmlns:p14="http://schemas.microsoft.com/office/powerpoint/2010/main" val="3338892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general understanding of what risks are and how they can be categorized, we can dive deeper into understanding how to track and manage them. </a:t>
            </a:r>
          </a:p>
          <a:p>
            <a:endParaRPr lang="en-US" dirty="0"/>
          </a:p>
          <a:p>
            <a:r>
              <a:rPr lang="en-US" dirty="0"/>
              <a:t>Starting off with Macro risks, we can quantify the chances of it appearing, and magnitude of loss. With those two numbers we simply multiply them and are presented with the Risk Severity Rating. A visual aid of color can help us understand Risk severity rating of the risk listed. Green for lowest severity, yellow for medium and red for high. </a:t>
            </a:r>
          </a:p>
          <a:p>
            <a:endParaRPr lang="en-US" dirty="0"/>
          </a:p>
          <a:p>
            <a:r>
              <a:rPr lang="en-US" dirty="0"/>
              <a:t>This kind of set up lets us understand, the potential dangers, and their components at a micro level with a quick glance. </a:t>
            </a:r>
          </a:p>
        </p:txBody>
      </p:sp>
      <p:sp>
        <p:nvSpPr>
          <p:cNvPr id="4" name="Slide Number Placeholder 3"/>
          <p:cNvSpPr>
            <a:spLocks noGrp="1"/>
          </p:cNvSpPr>
          <p:nvPr>
            <p:ph type="sldNum" sz="quarter" idx="5"/>
          </p:nvPr>
        </p:nvSpPr>
        <p:spPr/>
        <p:txBody>
          <a:bodyPr/>
          <a:lstStyle/>
          <a:p>
            <a:fld id="{1C89B79E-CF0F-45CB-A8CF-E7C1721F7D35}" type="slidenum">
              <a:rPr lang="en-US" smtClean="0"/>
              <a:t>6</a:t>
            </a:fld>
            <a:endParaRPr lang="en-US"/>
          </a:p>
        </p:txBody>
      </p:sp>
    </p:spTree>
    <p:extLst>
      <p:ext uri="{BB962C8B-B14F-4D97-AF65-F5344CB8AC3E}">
        <p14:creationId xmlns:p14="http://schemas.microsoft.com/office/powerpoint/2010/main" val="4020163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we have taken a look at a high level overview of the possible macro risks, in this slide we can break down each of those Macro risks into Micro risks for further evaluation. </a:t>
            </a:r>
          </a:p>
          <a:p>
            <a:endParaRPr lang="en-US" dirty="0"/>
          </a:p>
          <a:p>
            <a:r>
              <a:rPr lang="en-US" dirty="0"/>
              <a:t>In this example our Macro Operational risk is red, when we drill down to what makes this risk up we come up with a few specific risks. Internal and External fraud, Employment practices and workplace safety, Clients, product and business practice and so on. </a:t>
            </a:r>
          </a:p>
          <a:p>
            <a:endParaRPr lang="en-US" dirty="0"/>
          </a:p>
          <a:p>
            <a:r>
              <a:rPr lang="en-US" dirty="0"/>
              <a:t>By drilling down, we can create actionable segments to focus on. Creating actionable items to address current, or potential problems. </a:t>
            </a:r>
          </a:p>
          <a:p>
            <a:endParaRPr lang="en-US" dirty="0"/>
          </a:p>
          <a:p>
            <a:r>
              <a:rPr lang="en-US" dirty="0"/>
              <a:t>The importance of tracking, and breaking down risks is paramount to an analogy between jumping 3 floors in one go or simply taking the stairs. </a:t>
            </a:r>
          </a:p>
        </p:txBody>
      </p:sp>
      <p:sp>
        <p:nvSpPr>
          <p:cNvPr id="4" name="Slide Number Placeholder 3"/>
          <p:cNvSpPr>
            <a:spLocks noGrp="1"/>
          </p:cNvSpPr>
          <p:nvPr>
            <p:ph type="sldNum" sz="quarter" idx="5"/>
          </p:nvPr>
        </p:nvSpPr>
        <p:spPr/>
        <p:txBody>
          <a:bodyPr/>
          <a:lstStyle/>
          <a:p>
            <a:fld id="{1C89B79E-CF0F-45CB-A8CF-E7C1721F7D35}" type="slidenum">
              <a:rPr lang="en-US" smtClean="0"/>
              <a:t>7</a:t>
            </a:fld>
            <a:endParaRPr lang="en-US"/>
          </a:p>
        </p:txBody>
      </p:sp>
    </p:spTree>
    <p:extLst>
      <p:ext uri="{BB962C8B-B14F-4D97-AF65-F5344CB8AC3E}">
        <p14:creationId xmlns:p14="http://schemas.microsoft.com/office/powerpoint/2010/main" val="3183646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analytics is simply making sense of data, although individual or subjective understanding is still important, the understanding of unbiased outcomes and trends associated with them is crucial. </a:t>
            </a:r>
          </a:p>
          <a:p>
            <a:endParaRPr lang="en-US" dirty="0"/>
          </a:p>
          <a:p>
            <a:r>
              <a:rPr lang="en-US" dirty="0"/>
              <a:t>Data analytics is the deeper understanding of patterns in data that may be too large or too convoluted for an average eye to ascertain. </a:t>
            </a:r>
          </a:p>
          <a:p>
            <a:endParaRPr lang="en-US" dirty="0"/>
          </a:p>
          <a:p>
            <a:r>
              <a:rPr lang="en-US" dirty="0"/>
              <a:t>By injecting proper procedures, scientific thinking and structured paradigms we are able to create deeper understandings of how opportunities or problems arise. </a:t>
            </a:r>
          </a:p>
          <a:p>
            <a:endParaRPr lang="en-US" dirty="0"/>
          </a:p>
          <a:p>
            <a:r>
              <a:rPr lang="en-US" dirty="0"/>
              <a:t>How can we integrate that kind of systematic analytics to risk management?</a:t>
            </a:r>
          </a:p>
          <a:p>
            <a:endParaRPr lang="en-US" dirty="0"/>
          </a:p>
          <a:p>
            <a:r>
              <a:rPr lang="en-US" dirty="0"/>
              <a:t>By creating rules and guidelines for Risk:</a:t>
            </a:r>
          </a:p>
          <a:p>
            <a:r>
              <a:rPr lang="en-US" dirty="0"/>
              <a:t>-Identification</a:t>
            </a:r>
          </a:p>
          <a:p>
            <a:r>
              <a:rPr lang="en-US" dirty="0"/>
              <a:t>-Assessment and Prioritizations</a:t>
            </a:r>
          </a:p>
          <a:p>
            <a:r>
              <a:rPr lang="en-US" dirty="0"/>
              <a:t>-Response and mitigation</a:t>
            </a:r>
          </a:p>
          <a:p>
            <a:r>
              <a:rPr lang="en-US" dirty="0"/>
              <a:t>-Monitoring and </a:t>
            </a:r>
          </a:p>
          <a:p>
            <a:r>
              <a:rPr lang="en-US" dirty="0"/>
              <a:t>-Reporting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New Roman" panose="02020603050405020304" pitchFamily="18" charset="0"/>
              </a:rPr>
              <a:t>Ruia</a:t>
            </a:r>
            <a:r>
              <a:rPr lang="en-US" sz="1800" dirty="0">
                <a:effectLst/>
                <a:latin typeface="Times New Roman" panose="02020603050405020304" pitchFamily="18" charset="0"/>
              </a:rPr>
              <a:t>, V. (2021, February 22). </a:t>
            </a:r>
            <a:r>
              <a:rPr lang="en-US" sz="1800" i="1" dirty="0">
                <a:effectLst/>
                <a:latin typeface="Times New Roman" panose="02020603050405020304" pitchFamily="18" charset="0"/>
              </a:rPr>
              <a:t>Role of data analytics in risk management</a:t>
            </a:r>
            <a:r>
              <a:rPr lang="en-US" sz="1800" dirty="0">
                <a:effectLst/>
                <a:latin typeface="Times New Roman" panose="02020603050405020304" pitchFamily="18" charset="0"/>
              </a:rPr>
              <a:t>. EY. Retrieved May 8, 2022, from https://www.ey.com/en_in/risk/role-of-data-analytics-in-risk-management</a:t>
            </a:r>
          </a:p>
          <a:p>
            <a:endParaRPr lang="en-US" dirty="0"/>
          </a:p>
        </p:txBody>
      </p:sp>
      <p:sp>
        <p:nvSpPr>
          <p:cNvPr id="4" name="Slide Number Placeholder 3"/>
          <p:cNvSpPr>
            <a:spLocks noGrp="1"/>
          </p:cNvSpPr>
          <p:nvPr>
            <p:ph type="sldNum" sz="quarter" idx="5"/>
          </p:nvPr>
        </p:nvSpPr>
        <p:spPr/>
        <p:txBody>
          <a:bodyPr/>
          <a:lstStyle/>
          <a:p>
            <a:fld id="{1C89B79E-CF0F-45CB-A8CF-E7C1721F7D35}" type="slidenum">
              <a:rPr lang="en-US" smtClean="0"/>
              <a:t>8</a:t>
            </a:fld>
            <a:endParaRPr lang="en-US"/>
          </a:p>
        </p:txBody>
      </p:sp>
    </p:spTree>
    <p:extLst>
      <p:ext uri="{BB962C8B-B14F-4D97-AF65-F5344CB8AC3E}">
        <p14:creationId xmlns:p14="http://schemas.microsoft.com/office/powerpoint/2010/main" val="176022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how quickly the world has change due to analytics practices, the diversity of tools necessary to clean, sort and understand the data is enormous. </a:t>
            </a:r>
          </a:p>
          <a:p>
            <a:endParaRPr lang="en-US" dirty="0"/>
          </a:p>
          <a:p>
            <a:r>
              <a:rPr lang="en-US" dirty="0"/>
              <a:t>First step to prevent or minimizing a risk is to identify if it even is a risk. Thanks to software, and liberal amount of data, it has become much easier to understand possible factors, and quantify if certain practices affect the bottom line. </a:t>
            </a:r>
          </a:p>
          <a:p>
            <a:endParaRPr lang="en-US" dirty="0"/>
          </a:p>
          <a:p>
            <a:r>
              <a:rPr lang="en-US" dirty="0"/>
              <a:t>First step is to be aware, and notice your target!</a:t>
            </a:r>
          </a:p>
        </p:txBody>
      </p:sp>
      <p:sp>
        <p:nvSpPr>
          <p:cNvPr id="4" name="Slide Number Placeholder 3"/>
          <p:cNvSpPr>
            <a:spLocks noGrp="1"/>
          </p:cNvSpPr>
          <p:nvPr>
            <p:ph type="sldNum" sz="quarter" idx="5"/>
          </p:nvPr>
        </p:nvSpPr>
        <p:spPr/>
        <p:txBody>
          <a:bodyPr/>
          <a:lstStyle/>
          <a:p>
            <a:fld id="{1C89B79E-CF0F-45CB-A8CF-E7C1721F7D35}" type="slidenum">
              <a:rPr lang="en-US" smtClean="0"/>
              <a:t>9</a:t>
            </a:fld>
            <a:endParaRPr lang="en-US"/>
          </a:p>
        </p:txBody>
      </p:sp>
    </p:spTree>
    <p:extLst>
      <p:ext uri="{BB962C8B-B14F-4D97-AF65-F5344CB8AC3E}">
        <p14:creationId xmlns:p14="http://schemas.microsoft.com/office/powerpoint/2010/main" val="433990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5/8/2022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5/8/2022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5/8/2022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5/8/2022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5/8/2022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5/8/2022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5/8/2022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5/8/2022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5/8/2022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5/8/2022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0.crdownload"/><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Risks and Data Analytics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Marek Krawczyk</a:t>
            </a:r>
          </a:p>
          <a:p>
            <a:pPr>
              <a:lnSpc>
                <a:spcPct val="100000"/>
              </a:lnSpc>
            </a:pPr>
            <a:r>
              <a:rPr lang="en-US" sz="1600" dirty="0"/>
              <a:t>DAT-610</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8">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6" name="Rectangle 20">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1F614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8BDF0D4-4DCB-3824-0375-4A8D8E4C09B0}"/>
              </a:ext>
            </a:extLst>
          </p:cNvPr>
          <p:cNvSpPr>
            <a:spLocks noGrp="1"/>
          </p:cNvSpPr>
          <p:nvPr>
            <p:ph type="title"/>
          </p:nvPr>
        </p:nvSpPr>
        <p:spPr>
          <a:xfrm>
            <a:off x="492370" y="516836"/>
            <a:ext cx="3084844" cy="1961086"/>
          </a:xfrm>
        </p:spPr>
        <p:txBody>
          <a:bodyPr>
            <a:normAutofit fontScale="90000"/>
          </a:bodyPr>
          <a:lstStyle/>
          <a:p>
            <a:r>
              <a:rPr lang="en-US" sz="3400" dirty="0">
                <a:solidFill>
                  <a:srgbClr val="FFFFFF"/>
                </a:solidFill>
              </a:rPr>
              <a:t>Risk </a:t>
            </a:r>
            <a:r>
              <a:rPr lang="en-US" sz="3400" b="1" dirty="0">
                <a:solidFill>
                  <a:srgbClr val="FFFFFF"/>
                </a:solidFill>
              </a:rPr>
              <a:t>Assessment</a:t>
            </a:r>
            <a:r>
              <a:rPr lang="en-US" sz="3400" dirty="0">
                <a:solidFill>
                  <a:srgbClr val="FFFFFF"/>
                </a:solidFill>
              </a:rPr>
              <a:t> and </a:t>
            </a:r>
            <a:r>
              <a:rPr lang="en-US" sz="3400" b="1" dirty="0">
                <a:solidFill>
                  <a:srgbClr val="FFFFFF"/>
                </a:solidFill>
              </a:rPr>
              <a:t>Prioritization</a:t>
            </a:r>
          </a:p>
        </p:txBody>
      </p:sp>
      <p:cxnSp>
        <p:nvCxnSpPr>
          <p:cNvPr id="27" name="Straight Connector 22">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Content Placeholder 9" descr="Chart, pie chart&#10;&#10;Description automatically generated">
            <a:extLst>
              <a:ext uri="{FF2B5EF4-FFF2-40B4-BE49-F238E27FC236}">
                <a16:creationId xmlns:a16="http://schemas.microsoft.com/office/drawing/2014/main" id="{C0D2152D-5FD0-31D0-D8BE-3665E080DC2B}"/>
              </a:ext>
            </a:extLst>
          </p:cNvPr>
          <p:cNvPicPr>
            <a:picLocks noGrp="1" noChangeAspect="1"/>
          </p:cNvPicPr>
          <p:nvPr>
            <p:ph idx="1"/>
          </p:nvPr>
        </p:nvPicPr>
        <p:blipFill>
          <a:blip r:embed="rId3"/>
          <a:stretch>
            <a:fillRect/>
          </a:stretch>
        </p:blipFill>
        <p:spPr>
          <a:xfrm>
            <a:off x="3468139" y="516837"/>
            <a:ext cx="8718176" cy="5824327"/>
          </a:xfrm>
        </p:spPr>
      </p:pic>
      <p:sp>
        <p:nvSpPr>
          <p:cNvPr id="11" name="TextBox 10">
            <a:extLst>
              <a:ext uri="{FF2B5EF4-FFF2-40B4-BE49-F238E27FC236}">
                <a16:creationId xmlns:a16="http://schemas.microsoft.com/office/drawing/2014/main" id="{73A3EEB4-91AF-704B-BECF-4E9B1603E0B9}"/>
              </a:ext>
            </a:extLst>
          </p:cNvPr>
          <p:cNvSpPr txBox="1"/>
          <p:nvPr/>
        </p:nvSpPr>
        <p:spPr>
          <a:xfrm>
            <a:off x="4269240" y="6414916"/>
            <a:ext cx="11847132" cy="369332"/>
          </a:xfrm>
          <a:prstGeom prst="rect">
            <a:avLst/>
          </a:prstGeom>
          <a:noFill/>
        </p:spPr>
        <p:txBody>
          <a:bodyPr wrap="square" rtlCol="0">
            <a:spAutoFit/>
          </a:bodyPr>
          <a:lstStyle/>
          <a:p>
            <a:r>
              <a:rPr lang="en-US" sz="1800" dirty="0">
                <a:effectLst/>
                <a:latin typeface="Times New Roman" panose="02020603050405020304" pitchFamily="18" charset="0"/>
              </a:rPr>
              <a:t>McLean, A. (2011, March 17). </a:t>
            </a:r>
            <a:r>
              <a:rPr lang="en-US" sz="1800" i="1" dirty="0">
                <a:effectLst/>
                <a:latin typeface="Times New Roman" panose="02020603050405020304" pitchFamily="18" charset="0"/>
              </a:rPr>
              <a:t>Risk Prioritization</a:t>
            </a:r>
            <a:r>
              <a:rPr lang="en-US" sz="1800" dirty="0">
                <a:effectLst/>
                <a:latin typeface="Times New Roman" panose="02020603050405020304" pitchFamily="18" charset="0"/>
              </a:rPr>
              <a:t> [Illustration]. </a:t>
            </a:r>
            <a:r>
              <a:rPr lang="en-US" sz="1800" dirty="0" err="1">
                <a:effectLst/>
                <a:latin typeface="Times New Roman" panose="02020603050405020304" pitchFamily="18" charset="0"/>
              </a:rPr>
              <a:t>Stuzo</a:t>
            </a:r>
            <a:r>
              <a:rPr lang="en-US" sz="1800" dirty="0">
                <a:effectLst/>
                <a:latin typeface="Times New Roman" panose="02020603050405020304" pitchFamily="18" charset="0"/>
              </a:rPr>
              <a:t>. </a:t>
            </a:r>
            <a:endParaRPr lang="en-US" dirty="0"/>
          </a:p>
        </p:txBody>
      </p:sp>
      <p:sp>
        <p:nvSpPr>
          <p:cNvPr id="15" name="TextBox 14">
            <a:extLst>
              <a:ext uri="{FF2B5EF4-FFF2-40B4-BE49-F238E27FC236}">
                <a16:creationId xmlns:a16="http://schemas.microsoft.com/office/drawing/2014/main" id="{3BC22962-F193-2759-93BD-92AB49BCA578}"/>
              </a:ext>
            </a:extLst>
          </p:cNvPr>
          <p:cNvSpPr txBox="1"/>
          <p:nvPr/>
        </p:nvSpPr>
        <p:spPr>
          <a:xfrm>
            <a:off x="631584" y="2971799"/>
            <a:ext cx="3084844" cy="2862322"/>
          </a:xfrm>
          <a:prstGeom prst="rect">
            <a:avLst/>
          </a:prstGeom>
          <a:noFill/>
        </p:spPr>
        <p:txBody>
          <a:bodyPr wrap="square" rtlCol="0">
            <a:spAutoFit/>
          </a:bodyPr>
          <a:lstStyle/>
          <a:p>
            <a:pPr marL="514350" indent="-514350">
              <a:buFont typeface="Arial" panose="020B0604020202020204" pitchFamily="34" charset="0"/>
              <a:buChar char="•"/>
            </a:pPr>
            <a:r>
              <a:rPr lang="en-US" sz="3000" dirty="0">
                <a:solidFill>
                  <a:schemeClr val="bg1"/>
                </a:solidFill>
              </a:rPr>
              <a:t>Understanding Indicators</a:t>
            </a:r>
          </a:p>
          <a:p>
            <a:pPr marL="514350" indent="-514350">
              <a:buFont typeface="Arial" panose="020B0604020202020204" pitchFamily="34" charset="0"/>
              <a:buChar char="•"/>
            </a:pPr>
            <a:r>
              <a:rPr lang="en-US" sz="3000" dirty="0">
                <a:solidFill>
                  <a:schemeClr val="bg1"/>
                </a:solidFill>
              </a:rPr>
              <a:t>Quantifying Impact</a:t>
            </a:r>
          </a:p>
          <a:p>
            <a:pPr marL="514350" indent="-514350">
              <a:buFont typeface="Arial" panose="020B0604020202020204" pitchFamily="34" charset="0"/>
              <a:buChar char="•"/>
            </a:pPr>
            <a:r>
              <a:rPr lang="en-US" sz="3000" dirty="0">
                <a:solidFill>
                  <a:schemeClr val="bg1"/>
                </a:solidFill>
              </a:rPr>
              <a:t>Profiling based on Metrics</a:t>
            </a:r>
          </a:p>
        </p:txBody>
      </p:sp>
    </p:spTree>
    <p:extLst>
      <p:ext uri="{BB962C8B-B14F-4D97-AF65-F5344CB8AC3E}">
        <p14:creationId xmlns:p14="http://schemas.microsoft.com/office/powerpoint/2010/main" val="4053617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2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Rectangle 25">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E849527-1510-9193-5E8D-F168A40B1CE4}"/>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3800">
                <a:solidFill>
                  <a:srgbClr val="FFFFFF"/>
                </a:solidFill>
              </a:rPr>
              <a:t>Risk Response and Mitigation</a:t>
            </a:r>
            <a:br>
              <a:rPr lang="en-US" sz="3800">
                <a:solidFill>
                  <a:srgbClr val="FFFFFF"/>
                </a:solidFill>
              </a:rPr>
            </a:br>
            <a:endParaRPr lang="en-US" sz="3800">
              <a:solidFill>
                <a:srgbClr val="FFFFFF"/>
              </a:solidFill>
            </a:endParaRPr>
          </a:p>
        </p:txBody>
      </p:sp>
      <p:cxnSp>
        <p:nvCxnSpPr>
          <p:cNvPr id="35" name="Straight Connector 27">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Arrows pointing right while one points left">
            <a:extLst>
              <a:ext uri="{FF2B5EF4-FFF2-40B4-BE49-F238E27FC236}">
                <a16:creationId xmlns:a16="http://schemas.microsoft.com/office/drawing/2014/main" id="{6A2BE8F3-09EF-5C32-0A9D-5AEBC54CB31D}"/>
              </a:ext>
            </a:extLst>
          </p:cNvPr>
          <p:cNvPicPr>
            <a:picLocks noChangeAspect="1"/>
          </p:cNvPicPr>
          <p:nvPr/>
        </p:nvPicPr>
        <p:blipFill rotWithShape="1">
          <a:blip r:embed="rId3"/>
          <a:srcRect l="13224" r="13223" b="-1"/>
          <a:stretch/>
        </p:blipFill>
        <p:spPr>
          <a:xfrm>
            <a:off x="4635095" y="10"/>
            <a:ext cx="7556889" cy="6857990"/>
          </a:xfrm>
          <a:prstGeom prst="rect">
            <a:avLst/>
          </a:prstGeom>
        </p:spPr>
      </p:pic>
      <p:sp>
        <p:nvSpPr>
          <p:cNvPr id="6" name="TextBox 5">
            <a:extLst>
              <a:ext uri="{FF2B5EF4-FFF2-40B4-BE49-F238E27FC236}">
                <a16:creationId xmlns:a16="http://schemas.microsoft.com/office/drawing/2014/main" id="{EE68A626-BE79-37B7-23AA-EF3F278B9D45}"/>
              </a:ext>
            </a:extLst>
          </p:cNvPr>
          <p:cNvSpPr txBox="1"/>
          <p:nvPr/>
        </p:nvSpPr>
        <p:spPr>
          <a:xfrm>
            <a:off x="622797" y="3812138"/>
            <a:ext cx="3659246" cy="2862322"/>
          </a:xfrm>
          <a:prstGeom prst="rect">
            <a:avLst/>
          </a:prstGeom>
          <a:noFill/>
        </p:spPr>
        <p:txBody>
          <a:bodyPr wrap="square" rtlCol="0">
            <a:spAutoFit/>
          </a:bodyPr>
          <a:lstStyle/>
          <a:p>
            <a:pPr marL="285750" indent="-285750">
              <a:buFont typeface="Arial" panose="020B0604020202020204" pitchFamily="34" charset="0"/>
              <a:buChar char="•"/>
            </a:pPr>
            <a:r>
              <a:rPr lang="en-US" sz="3000" b="1" dirty="0"/>
              <a:t>Effective</a:t>
            </a:r>
            <a:r>
              <a:rPr lang="en-US" sz="3000" dirty="0"/>
              <a:t> and </a:t>
            </a:r>
            <a:r>
              <a:rPr lang="en-US" sz="3000" b="1" dirty="0"/>
              <a:t>Appropriate</a:t>
            </a:r>
            <a:r>
              <a:rPr lang="en-US" sz="3000" dirty="0"/>
              <a:t> response</a:t>
            </a:r>
          </a:p>
          <a:p>
            <a:pPr marL="285750" indent="-285750">
              <a:buFont typeface="Arial" panose="020B0604020202020204" pitchFamily="34" charset="0"/>
              <a:buChar char="•"/>
            </a:pPr>
            <a:r>
              <a:rPr lang="en-US" sz="3000" b="1" dirty="0"/>
              <a:t>Alternative</a:t>
            </a:r>
            <a:r>
              <a:rPr lang="en-US" sz="3000" dirty="0"/>
              <a:t> Choices</a:t>
            </a:r>
          </a:p>
          <a:p>
            <a:pPr marL="285750" indent="-285750">
              <a:buFont typeface="Arial" panose="020B0604020202020204" pitchFamily="34" charset="0"/>
              <a:buChar char="•"/>
            </a:pPr>
            <a:r>
              <a:rPr lang="en-US" sz="3000" b="1" dirty="0"/>
              <a:t>Consequences</a:t>
            </a:r>
            <a:r>
              <a:rPr lang="en-US" sz="3000" dirty="0"/>
              <a:t> and </a:t>
            </a:r>
            <a:r>
              <a:rPr lang="en-US" sz="3000" b="1" dirty="0"/>
              <a:t>Impacts</a:t>
            </a:r>
          </a:p>
        </p:txBody>
      </p:sp>
    </p:spTree>
    <p:extLst>
      <p:ext uri="{BB962C8B-B14F-4D97-AF65-F5344CB8AC3E}">
        <p14:creationId xmlns:p14="http://schemas.microsoft.com/office/powerpoint/2010/main" val="11729365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10823-DA84-E224-8F9F-EE0222523577}"/>
              </a:ext>
            </a:extLst>
          </p:cNvPr>
          <p:cNvSpPr>
            <a:spLocks noGrp="1"/>
          </p:cNvSpPr>
          <p:nvPr>
            <p:ph type="title"/>
          </p:nvPr>
        </p:nvSpPr>
        <p:spPr/>
        <p:txBody>
          <a:bodyPr/>
          <a:lstStyle/>
          <a:p>
            <a:r>
              <a:rPr lang="en-US" dirty="0"/>
              <a:t>Risk Monitoring</a:t>
            </a:r>
          </a:p>
        </p:txBody>
      </p:sp>
      <p:graphicFrame>
        <p:nvGraphicFramePr>
          <p:cNvPr id="5" name="Content Placeholder 2">
            <a:extLst>
              <a:ext uri="{FF2B5EF4-FFF2-40B4-BE49-F238E27FC236}">
                <a16:creationId xmlns:a16="http://schemas.microsoft.com/office/drawing/2014/main" id="{84C896D5-ACD3-D4F3-B033-E46905611135}"/>
              </a:ext>
            </a:extLst>
          </p:cNvPr>
          <p:cNvGraphicFramePr>
            <a:graphicFrameLocks noGrp="1"/>
          </p:cNvGraphicFramePr>
          <p:nvPr>
            <p:ph idx="1"/>
            <p:extLst>
              <p:ext uri="{D42A27DB-BD31-4B8C-83A1-F6EECF244321}">
                <p14:modId xmlns:p14="http://schemas.microsoft.com/office/powerpoint/2010/main" val="206148161"/>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1589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70800-5610-F0AE-FEFC-0DA5FA879461}"/>
              </a:ext>
            </a:extLst>
          </p:cNvPr>
          <p:cNvSpPr>
            <a:spLocks noGrp="1"/>
          </p:cNvSpPr>
          <p:nvPr>
            <p:ph type="title"/>
          </p:nvPr>
        </p:nvSpPr>
        <p:spPr>
          <a:xfrm>
            <a:off x="1097280" y="286603"/>
            <a:ext cx="10058400" cy="1450757"/>
          </a:xfrm>
        </p:spPr>
        <p:txBody>
          <a:bodyPr>
            <a:normAutofit/>
          </a:bodyPr>
          <a:lstStyle/>
          <a:p>
            <a:r>
              <a:rPr lang="en-US" dirty="0"/>
              <a:t>Risk Reporting</a:t>
            </a:r>
          </a:p>
        </p:txBody>
      </p:sp>
      <p:cxnSp>
        <p:nvCxnSpPr>
          <p:cNvPr id="12" name="Straight Connector 11">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8364EB22-B6E8-17ED-CC0A-4C1C280069DA}"/>
              </a:ext>
            </a:extLst>
          </p:cNvPr>
          <p:cNvGraphicFramePr>
            <a:graphicFrameLocks noGrp="1"/>
          </p:cNvGraphicFramePr>
          <p:nvPr>
            <p:ph idx="1"/>
            <p:extLst>
              <p:ext uri="{D42A27DB-BD31-4B8C-83A1-F6EECF244321}">
                <p14:modId xmlns:p14="http://schemas.microsoft.com/office/powerpoint/2010/main" val="4173413970"/>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5636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E832C2-322C-4F9A-07F3-715B8B404A88}"/>
              </a:ext>
            </a:extLst>
          </p:cNvPr>
          <p:cNvSpPr>
            <a:spLocks noGrp="1"/>
          </p:cNvSpPr>
          <p:nvPr>
            <p:ph type="title"/>
          </p:nvPr>
        </p:nvSpPr>
        <p:spPr>
          <a:xfrm>
            <a:off x="7859485" y="634946"/>
            <a:ext cx="3690257" cy="1450757"/>
          </a:xfrm>
        </p:spPr>
        <p:txBody>
          <a:bodyPr>
            <a:normAutofit/>
          </a:bodyPr>
          <a:lstStyle/>
          <a:p>
            <a:r>
              <a:rPr lang="en-US" sz="3300"/>
              <a:t>Risk management Dashboard</a:t>
            </a:r>
          </a:p>
        </p:txBody>
      </p:sp>
      <p:cxnSp>
        <p:nvCxnSpPr>
          <p:cNvPr id="23" name="Straight Connector 22">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8967" y="2246569"/>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967CD211-705F-1821-7A9F-2A291BA6F35E}"/>
              </a:ext>
            </a:extLst>
          </p:cNvPr>
          <p:cNvSpPr>
            <a:spLocks noGrp="1"/>
          </p:cNvSpPr>
          <p:nvPr>
            <p:ph idx="1"/>
          </p:nvPr>
        </p:nvSpPr>
        <p:spPr>
          <a:xfrm>
            <a:off x="7898967" y="2193736"/>
            <a:ext cx="3690257" cy="3461658"/>
          </a:xfrm>
        </p:spPr>
        <p:txBody>
          <a:bodyPr>
            <a:noAutofit/>
          </a:bodyPr>
          <a:lstStyle/>
          <a:p>
            <a:pPr>
              <a:buFont typeface="Arial" panose="020B0604020202020204" pitchFamily="34" charset="0"/>
              <a:buChar char="•"/>
            </a:pPr>
            <a:r>
              <a:rPr lang="en-US" sz="3000" b="1" dirty="0"/>
              <a:t>Produce</a:t>
            </a:r>
            <a:r>
              <a:rPr lang="en-US" sz="3000" dirty="0"/>
              <a:t> Visualizations</a:t>
            </a:r>
          </a:p>
          <a:p>
            <a:pPr>
              <a:buFont typeface="Arial" panose="020B0604020202020204" pitchFamily="34" charset="0"/>
              <a:buChar char="•"/>
            </a:pPr>
            <a:r>
              <a:rPr lang="en-US" sz="3000" b="1" dirty="0"/>
              <a:t>Track</a:t>
            </a:r>
            <a:r>
              <a:rPr lang="en-US" sz="3000" dirty="0"/>
              <a:t> in Real Time</a:t>
            </a:r>
          </a:p>
          <a:p>
            <a:pPr>
              <a:buFont typeface="Arial" panose="020B0604020202020204" pitchFamily="34" charset="0"/>
              <a:buChar char="•"/>
            </a:pPr>
            <a:r>
              <a:rPr lang="en-US" sz="3000" b="1" dirty="0"/>
              <a:t>Understand</a:t>
            </a:r>
            <a:r>
              <a:rPr lang="en-US" sz="3000" dirty="0"/>
              <a:t> and break down factors</a:t>
            </a:r>
          </a:p>
          <a:p>
            <a:pPr>
              <a:buFont typeface="Arial" panose="020B0604020202020204" pitchFamily="34" charset="0"/>
              <a:buChar char="•"/>
            </a:pPr>
            <a:r>
              <a:rPr lang="en-US" sz="3000" dirty="0"/>
              <a:t>Make </a:t>
            </a:r>
            <a:r>
              <a:rPr lang="en-US" sz="3000" b="1" dirty="0"/>
              <a:t>informed</a:t>
            </a:r>
            <a:r>
              <a:rPr lang="en-US" sz="3000" dirty="0"/>
              <a:t> decisions</a:t>
            </a:r>
          </a:p>
        </p:txBody>
      </p:sp>
      <p:sp>
        <p:nvSpPr>
          <p:cNvPr id="25" name="Rectangle 24">
            <a:extLst>
              <a:ext uri="{FF2B5EF4-FFF2-40B4-BE49-F238E27FC236}">
                <a16:creationId xmlns:a16="http://schemas.microsoft.com/office/drawing/2014/main" id="{F2BDE551-930A-4FE1-8434-09824E324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A picture containing chart&#10;&#10;Description automatically generated">
            <a:extLst>
              <a:ext uri="{FF2B5EF4-FFF2-40B4-BE49-F238E27FC236}">
                <a16:creationId xmlns:a16="http://schemas.microsoft.com/office/drawing/2014/main" id="{EA5B61DA-D275-90C7-CD60-385CCBAB5F9D}"/>
              </a:ext>
            </a:extLst>
          </p:cNvPr>
          <p:cNvPicPr>
            <a:picLocks noChangeAspect="1"/>
          </p:cNvPicPr>
          <p:nvPr/>
        </p:nvPicPr>
        <p:blipFill>
          <a:blip r:embed="rId3"/>
          <a:stretch>
            <a:fillRect/>
          </a:stretch>
        </p:blipFill>
        <p:spPr>
          <a:xfrm>
            <a:off x="-553108" y="498012"/>
            <a:ext cx="8295814" cy="4666395"/>
          </a:xfrm>
          <a:prstGeom prst="rect">
            <a:avLst/>
          </a:prstGeom>
        </p:spPr>
      </p:pic>
      <p:sp>
        <p:nvSpPr>
          <p:cNvPr id="8" name="TextBox 7">
            <a:extLst>
              <a:ext uri="{FF2B5EF4-FFF2-40B4-BE49-F238E27FC236}">
                <a16:creationId xmlns:a16="http://schemas.microsoft.com/office/drawing/2014/main" id="{F462587B-C7ED-95B6-2061-95F7897FBA80}"/>
              </a:ext>
            </a:extLst>
          </p:cNvPr>
          <p:cNvSpPr txBox="1"/>
          <p:nvPr/>
        </p:nvSpPr>
        <p:spPr>
          <a:xfrm>
            <a:off x="234462" y="5708227"/>
            <a:ext cx="7846892" cy="369332"/>
          </a:xfrm>
          <a:prstGeom prst="rect">
            <a:avLst/>
          </a:prstGeom>
          <a:noFill/>
        </p:spPr>
        <p:txBody>
          <a:bodyPr wrap="none" rtlCol="0">
            <a:spAutoFit/>
          </a:bodyPr>
          <a:lstStyle/>
          <a:p>
            <a:r>
              <a:rPr lang="en-US" sz="1800">
                <a:effectLst/>
                <a:latin typeface="Times New Roman" panose="02020603050405020304" pitchFamily="18" charset="0"/>
              </a:rPr>
              <a:t>Service Now. (2022, February 3). </a:t>
            </a:r>
            <a:r>
              <a:rPr lang="en-US" sz="1800" i="1">
                <a:effectLst/>
                <a:latin typeface="Times New Roman" panose="02020603050405020304" pitchFamily="18" charset="0"/>
              </a:rPr>
              <a:t>Operational risk dashboard</a:t>
            </a:r>
            <a:r>
              <a:rPr lang="en-US" sz="1800">
                <a:effectLst/>
                <a:latin typeface="Times New Roman" panose="02020603050405020304" pitchFamily="18" charset="0"/>
              </a:rPr>
              <a:t> [GIF]. ServiceNow. </a:t>
            </a:r>
            <a:endParaRPr lang="en-US" dirty="0"/>
          </a:p>
        </p:txBody>
      </p:sp>
    </p:spTree>
    <p:extLst>
      <p:ext uri="{BB962C8B-B14F-4D97-AF65-F5344CB8AC3E}">
        <p14:creationId xmlns:p14="http://schemas.microsoft.com/office/powerpoint/2010/main" val="2070719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BADAD-2681-4B66-88DE-5343A1A5C958}"/>
              </a:ext>
            </a:extLst>
          </p:cNvPr>
          <p:cNvSpPr>
            <a:spLocks noGrp="1"/>
          </p:cNvSpPr>
          <p:nvPr>
            <p:ph type="title"/>
          </p:nvPr>
        </p:nvSpPr>
        <p:spPr>
          <a:xfrm>
            <a:off x="6517360" y="223107"/>
            <a:ext cx="4750357" cy="1450757"/>
          </a:xfrm>
        </p:spPr>
        <p:txBody>
          <a:bodyPr>
            <a:noAutofit/>
          </a:bodyPr>
          <a:lstStyle/>
          <a:p>
            <a:r>
              <a:rPr lang="en-US" sz="5500" dirty="0"/>
              <a:t>Questions?</a:t>
            </a:r>
          </a:p>
        </p:txBody>
      </p:sp>
      <p:pic>
        <p:nvPicPr>
          <p:cNvPr id="7" name="Graphic 6" descr="Questions">
            <a:extLst>
              <a:ext uri="{FF2B5EF4-FFF2-40B4-BE49-F238E27FC236}">
                <a16:creationId xmlns:a16="http://schemas.microsoft.com/office/drawing/2014/main" id="{EB91635D-214F-A33E-89BB-76DA5344EF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8409" y="640081"/>
            <a:ext cx="5314406" cy="5314406"/>
          </a:xfrm>
          <a:prstGeom prst="rect">
            <a:avLst/>
          </a:prstGeom>
        </p:spPr>
      </p:pic>
      <p:cxnSp>
        <p:nvCxnSpPr>
          <p:cNvPr id="12" name="Straight Connector 11">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8967" y="2246569"/>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DE12F5F-1EE7-2EF8-D6B9-8DE5E3B6B92F}"/>
              </a:ext>
            </a:extLst>
          </p:cNvPr>
          <p:cNvSpPr>
            <a:spLocks noGrp="1"/>
          </p:cNvSpPr>
          <p:nvPr>
            <p:ph idx="1"/>
          </p:nvPr>
        </p:nvSpPr>
        <p:spPr>
          <a:xfrm>
            <a:off x="6235335" y="2162808"/>
            <a:ext cx="5314405" cy="3461658"/>
          </a:xfrm>
        </p:spPr>
        <p:txBody>
          <a:bodyPr>
            <a:noAutofit/>
          </a:bodyPr>
          <a:lstStyle/>
          <a:p>
            <a:r>
              <a:rPr lang="en-US" sz="3000" dirty="0"/>
              <a:t>Contact information:</a:t>
            </a:r>
            <a:br>
              <a:rPr lang="en-US" sz="3000" dirty="0"/>
            </a:br>
            <a:r>
              <a:rPr lang="en-US" sz="3000" dirty="0"/>
              <a:t>Presenter:</a:t>
            </a:r>
            <a:br>
              <a:rPr lang="en-US" sz="3000" dirty="0"/>
            </a:br>
            <a:r>
              <a:rPr lang="en-US" sz="3000" b="1" dirty="0"/>
              <a:t>Marek Krawczyk</a:t>
            </a:r>
          </a:p>
          <a:p>
            <a:r>
              <a:rPr lang="en-US" sz="3000" b="1" dirty="0"/>
              <a:t>Marek.krawczyk@snhu.com</a:t>
            </a:r>
          </a:p>
          <a:p>
            <a:r>
              <a:rPr lang="en-US" sz="3000" dirty="0"/>
              <a:t>Phone:</a:t>
            </a:r>
            <a:br>
              <a:rPr lang="en-US" sz="3000" dirty="0"/>
            </a:br>
            <a:r>
              <a:rPr lang="en-US" sz="3000" b="1" dirty="0"/>
              <a:t>(413)-219-2831</a:t>
            </a:r>
          </a:p>
          <a:p>
            <a:r>
              <a:rPr lang="en-US" sz="3000" b="1" dirty="0"/>
              <a:t>Thank you!</a:t>
            </a:r>
          </a:p>
        </p:txBody>
      </p:sp>
      <p:sp>
        <p:nvSpPr>
          <p:cNvPr id="14" name="Rectangle 13">
            <a:extLst>
              <a:ext uri="{FF2B5EF4-FFF2-40B4-BE49-F238E27FC236}">
                <a16:creationId xmlns:a16="http://schemas.microsoft.com/office/drawing/2014/main" id="{F2BDE551-930A-4FE1-8434-09824E324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73000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C03C-DF17-E896-5C2C-9A480CAF1416}"/>
              </a:ext>
            </a:extLst>
          </p:cNvPr>
          <p:cNvSpPr>
            <a:spLocks noGrp="1"/>
          </p:cNvSpPr>
          <p:nvPr>
            <p:ph type="title"/>
          </p:nvPr>
        </p:nvSpPr>
        <p:spPr>
          <a:xfrm>
            <a:off x="1036320" y="263529"/>
            <a:ext cx="10058400" cy="1450757"/>
          </a:xfrm>
        </p:spPr>
        <p:txBody>
          <a:bodyPr>
            <a:normAutofit/>
          </a:bodyPr>
          <a:lstStyle/>
          <a:p>
            <a:r>
              <a:rPr lang="en-US" sz="6000" dirty="0"/>
              <a:t>What is </a:t>
            </a:r>
            <a:r>
              <a:rPr lang="en-US" sz="6000" i="1" dirty="0"/>
              <a:t>RISK</a:t>
            </a:r>
            <a:r>
              <a:rPr lang="en-US" sz="6000" dirty="0"/>
              <a:t>?</a:t>
            </a:r>
          </a:p>
        </p:txBody>
      </p:sp>
      <p:sp>
        <p:nvSpPr>
          <p:cNvPr id="3" name="Content Placeholder 2">
            <a:extLst>
              <a:ext uri="{FF2B5EF4-FFF2-40B4-BE49-F238E27FC236}">
                <a16:creationId xmlns:a16="http://schemas.microsoft.com/office/drawing/2014/main" id="{A0572E20-0EB7-DDA4-E231-4D63DB9B2B27}"/>
              </a:ext>
            </a:extLst>
          </p:cNvPr>
          <p:cNvSpPr>
            <a:spLocks noGrp="1"/>
          </p:cNvSpPr>
          <p:nvPr>
            <p:ph idx="1"/>
          </p:nvPr>
        </p:nvSpPr>
        <p:spPr/>
        <p:txBody>
          <a:bodyPr>
            <a:normAutofit/>
          </a:bodyPr>
          <a:lstStyle/>
          <a:p>
            <a:r>
              <a:rPr lang="en-US" sz="4000" b="1" dirty="0"/>
              <a:t>BASEL II/III </a:t>
            </a:r>
            <a:r>
              <a:rPr lang="en-US" sz="4000" dirty="0"/>
              <a:t>– </a:t>
            </a:r>
          </a:p>
          <a:p>
            <a:r>
              <a:rPr lang="en-US" sz="4000" dirty="0"/>
              <a:t>“The risk of loss resulting from inadequate or failed internal processes, people and systems or from external events” </a:t>
            </a:r>
          </a:p>
        </p:txBody>
      </p:sp>
      <p:pic>
        <p:nvPicPr>
          <p:cNvPr id="5" name="Picture 4" descr="A picture containing text, red, sign&#10;&#10;Description automatically generated">
            <a:extLst>
              <a:ext uri="{FF2B5EF4-FFF2-40B4-BE49-F238E27FC236}">
                <a16:creationId xmlns:a16="http://schemas.microsoft.com/office/drawing/2014/main" id="{98FC6CE2-904A-11CA-23F5-A1F007DF70F5}"/>
              </a:ext>
            </a:extLst>
          </p:cNvPr>
          <p:cNvPicPr>
            <a:picLocks noChangeAspect="1"/>
          </p:cNvPicPr>
          <p:nvPr/>
        </p:nvPicPr>
        <p:blipFill>
          <a:blip r:embed="rId3"/>
          <a:stretch>
            <a:fillRect/>
          </a:stretch>
        </p:blipFill>
        <p:spPr>
          <a:xfrm>
            <a:off x="6667344" y="4354642"/>
            <a:ext cx="4427376" cy="2006154"/>
          </a:xfrm>
          <a:prstGeom prst="rect">
            <a:avLst/>
          </a:prstGeom>
        </p:spPr>
      </p:pic>
    </p:spTree>
    <p:extLst>
      <p:ext uri="{BB962C8B-B14F-4D97-AF65-F5344CB8AC3E}">
        <p14:creationId xmlns:p14="http://schemas.microsoft.com/office/powerpoint/2010/main" val="4194854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3DB927-8FE7-80BB-9DA8-B84C29C6B7D0}"/>
              </a:ext>
            </a:extLst>
          </p:cNvPr>
          <p:cNvSpPr>
            <a:spLocks noGrp="1"/>
          </p:cNvSpPr>
          <p:nvPr>
            <p:ph type="title"/>
          </p:nvPr>
        </p:nvSpPr>
        <p:spPr>
          <a:xfrm>
            <a:off x="7859485" y="634946"/>
            <a:ext cx="3690257" cy="1450757"/>
          </a:xfrm>
        </p:spPr>
        <p:txBody>
          <a:bodyPr>
            <a:normAutofit/>
          </a:bodyPr>
          <a:lstStyle/>
          <a:p>
            <a:r>
              <a:rPr lang="en-US" b="1"/>
              <a:t>TYPES OF RISKS</a:t>
            </a:r>
          </a:p>
        </p:txBody>
      </p:sp>
      <p:pic>
        <p:nvPicPr>
          <p:cNvPr id="5" name="Content Placeholder 4" descr="Diagram&#10;&#10;Description automatically generated">
            <a:extLst>
              <a:ext uri="{FF2B5EF4-FFF2-40B4-BE49-F238E27FC236}">
                <a16:creationId xmlns:a16="http://schemas.microsoft.com/office/drawing/2014/main" id="{E88DF0D1-0D29-CFDD-CEAA-E5598C9F9464}"/>
              </a:ext>
            </a:extLst>
          </p:cNvPr>
          <p:cNvPicPr>
            <a:picLocks noChangeAspect="1"/>
          </p:cNvPicPr>
          <p:nvPr/>
        </p:nvPicPr>
        <p:blipFill rotWithShape="1">
          <a:blip r:embed="rId3"/>
          <a:srcRect l="7556" r="1236"/>
          <a:stretch/>
        </p:blipFill>
        <p:spPr>
          <a:xfrm>
            <a:off x="633999" y="640081"/>
            <a:ext cx="6909801" cy="5314406"/>
          </a:xfrm>
          <a:prstGeom prst="rect">
            <a:avLst/>
          </a:prstGeom>
        </p:spPr>
      </p:pic>
      <p:cxnSp>
        <p:nvCxnSpPr>
          <p:cNvPr id="14"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4CA08BA2-F0D1-7C66-B2D7-72D89BEC5FD4}"/>
              </a:ext>
            </a:extLst>
          </p:cNvPr>
          <p:cNvSpPr>
            <a:spLocks noGrp="1"/>
          </p:cNvSpPr>
          <p:nvPr>
            <p:ph idx="1"/>
          </p:nvPr>
        </p:nvSpPr>
        <p:spPr>
          <a:xfrm>
            <a:off x="7859485" y="2407436"/>
            <a:ext cx="3690257" cy="3461658"/>
          </a:xfrm>
        </p:spPr>
        <p:txBody>
          <a:bodyPr>
            <a:normAutofit/>
          </a:bodyPr>
          <a:lstStyle/>
          <a:p>
            <a:pPr algn="ctr"/>
            <a:r>
              <a:rPr lang="en-US" sz="5500" dirty="0"/>
              <a:t>MACRO AND</a:t>
            </a:r>
          </a:p>
          <a:p>
            <a:pPr algn="ctr"/>
            <a:r>
              <a:rPr lang="en-US" sz="5500" dirty="0"/>
              <a:t> MICRO</a:t>
            </a:r>
          </a:p>
        </p:txBody>
      </p:sp>
      <p:sp>
        <p:nvSpPr>
          <p:cNvPr id="16" name="Rectangle 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33157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DDF61-DA15-63FD-5C6C-1976E3A9846D}"/>
              </a:ext>
            </a:extLst>
          </p:cNvPr>
          <p:cNvSpPr>
            <a:spLocks noGrp="1"/>
          </p:cNvSpPr>
          <p:nvPr>
            <p:ph type="title"/>
          </p:nvPr>
        </p:nvSpPr>
        <p:spPr/>
        <p:txBody>
          <a:bodyPr/>
          <a:lstStyle/>
          <a:p>
            <a:r>
              <a:rPr lang="en-US" dirty="0"/>
              <a:t>MACRO RISKS – </a:t>
            </a:r>
            <a:r>
              <a:rPr lang="en-US" i="1" dirty="0"/>
              <a:t>HIGH LEVEL</a:t>
            </a:r>
          </a:p>
        </p:txBody>
      </p:sp>
      <p:sp>
        <p:nvSpPr>
          <p:cNvPr id="3" name="Content Placeholder 2">
            <a:extLst>
              <a:ext uri="{FF2B5EF4-FFF2-40B4-BE49-F238E27FC236}">
                <a16:creationId xmlns:a16="http://schemas.microsoft.com/office/drawing/2014/main" id="{DD37FAC1-2827-B8A0-7363-284D29C1559B}"/>
              </a:ext>
            </a:extLst>
          </p:cNvPr>
          <p:cNvSpPr>
            <a:spLocks noGrp="1"/>
          </p:cNvSpPr>
          <p:nvPr>
            <p:ph idx="1"/>
          </p:nvPr>
        </p:nvSpPr>
        <p:spPr>
          <a:xfrm>
            <a:off x="1097280" y="2108201"/>
            <a:ext cx="3064173" cy="3760891"/>
          </a:xfrm>
        </p:spPr>
        <p:txBody>
          <a:bodyPr>
            <a:normAutofit/>
          </a:bodyPr>
          <a:lstStyle/>
          <a:p>
            <a:pPr>
              <a:buFont typeface="Arial" panose="020B0604020202020204" pitchFamily="34" charset="0"/>
              <a:buChar char="•"/>
            </a:pPr>
            <a:r>
              <a:rPr lang="en-US" sz="4000" dirty="0"/>
              <a:t>Operational </a:t>
            </a:r>
          </a:p>
          <a:p>
            <a:pPr>
              <a:buFont typeface="Arial" panose="020B0604020202020204" pitchFamily="34" charset="0"/>
              <a:buChar char="•"/>
            </a:pPr>
            <a:r>
              <a:rPr lang="en-US" sz="4000" dirty="0"/>
              <a:t>Credit</a:t>
            </a:r>
          </a:p>
          <a:p>
            <a:pPr>
              <a:buFont typeface="Arial" panose="020B0604020202020204" pitchFamily="34" charset="0"/>
              <a:buChar char="•"/>
            </a:pPr>
            <a:r>
              <a:rPr lang="en-US" sz="4000" dirty="0"/>
              <a:t>Market</a:t>
            </a:r>
          </a:p>
          <a:p>
            <a:pPr>
              <a:buFont typeface="Arial" panose="020B0604020202020204" pitchFamily="34" charset="0"/>
              <a:buChar char="•"/>
            </a:pPr>
            <a:r>
              <a:rPr lang="en-US" sz="4000" dirty="0"/>
              <a:t>Liquidity</a:t>
            </a:r>
          </a:p>
        </p:txBody>
      </p:sp>
      <p:sp>
        <p:nvSpPr>
          <p:cNvPr id="4" name="Content Placeholder 2">
            <a:extLst>
              <a:ext uri="{FF2B5EF4-FFF2-40B4-BE49-F238E27FC236}">
                <a16:creationId xmlns:a16="http://schemas.microsoft.com/office/drawing/2014/main" id="{D92793BB-3C9C-65C9-1B9D-0A8957F32133}"/>
              </a:ext>
            </a:extLst>
          </p:cNvPr>
          <p:cNvSpPr txBox="1">
            <a:spLocks/>
          </p:cNvSpPr>
          <p:nvPr/>
        </p:nvSpPr>
        <p:spPr>
          <a:xfrm>
            <a:off x="7961500" y="2108200"/>
            <a:ext cx="3064173"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4000" dirty="0"/>
              <a:t>Reputation</a:t>
            </a:r>
          </a:p>
          <a:p>
            <a:pPr>
              <a:buFont typeface="Arial" panose="020B0604020202020204" pitchFamily="34" charset="0"/>
              <a:buChar char="•"/>
            </a:pPr>
            <a:r>
              <a:rPr lang="en-US" sz="4000" dirty="0"/>
              <a:t>Systematic </a:t>
            </a:r>
          </a:p>
          <a:p>
            <a:pPr>
              <a:buFont typeface="Arial" panose="020B0604020202020204" pitchFamily="34" charset="0"/>
              <a:buChar char="•"/>
            </a:pPr>
            <a:r>
              <a:rPr lang="en-US" sz="4000" dirty="0"/>
              <a:t>Moral</a:t>
            </a:r>
          </a:p>
          <a:p>
            <a:pPr>
              <a:buFont typeface="Arial" panose="020B0604020202020204" pitchFamily="34" charset="0"/>
              <a:buChar char="•"/>
            </a:pPr>
            <a:r>
              <a:rPr lang="en-US" sz="4000" dirty="0"/>
              <a:t>Business</a:t>
            </a:r>
          </a:p>
          <a:p>
            <a:pPr>
              <a:buFont typeface="Arial" panose="020B0604020202020204" pitchFamily="34" charset="0"/>
              <a:buChar char="•"/>
            </a:pPr>
            <a:endParaRPr lang="en-US" sz="4000" dirty="0"/>
          </a:p>
        </p:txBody>
      </p:sp>
      <p:pic>
        <p:nvPicPr>
          <p:cNvPr id="6" name="Picture 5" descr="A picture containing chart&#10;&#10;Description automatically generated">
            <a:extLst>
              <a:ext uri="{FF2B5EF4-FFF2-40B4-BE49-F238E27FC236}">
                <a16:creationId xmlns:a16="http://schemas.microsoft.com/office/drawing/2014/main" id="{604062A1-0864-4370-B8D7-9D731D77A3BE}"/>
              </a:ext>
            </a:extLst>
          </p:cNvPr>
          <p:cNvPicPr>
            <a:picLocks noChangeAspect="1"/>
          </p:cNvPicPr>
          <p:nvPr/>
        </p:nvPicPr>
        <p:blipFill>
          <a:blip r:embed="rId3"/>
          <a:stretch>
            <a:fillRect/>
          </a:stretch>
        </p:blipFill>
        <p:spPr>
          <a:xfrm>
            <a:off x="3620901" y="2703734"/>
            <a:ext cx="4156076" cy="2159000"/>
          </a:xfrm>
          <a:prstGeom prst="rect">
            <a:avLst/>
          </a:prstGeom>
        </p:spPr>
      </p:pic>
    </p:spTree>
    <p:extLst>
      <p:ext uri="{BB962C8B-B14F-4D97-AF65-F5344CB8AC3E}">
        <p14:creationId xmlns:p14="http://schemas.microsoft.com/office/powerpoint/2010/main" val="2697248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5488-52B8-AFC2-798A-968F29E8F7A7}"/>
              </a:ext>
            </a:extLst>
          </p:cNvPr>
          <p:cNvSpPr>
            <a:spLocks noGrp="1"/>
          </p:cNvSpPr>
          <p:nvPr>
            <p:ph type="title"/>
          </p:nvPr>
        </p:nvSpPr>
        <p:spPr/>
        <p:txBody>
          <a:bodyPr/>
          <a:lstStyle/>
          <a:p>
            <a:r>
              <a:rPr lang="en-US" dirty="0"/>
              <a:t>MICRO RISKS – SPECIFC RISKS</a:t>
            </a:r>
          </a:p>
        </p:txBody>
      </p:sp>
      <p:sp>
        <p:nvSpPr>
          <p:cNvPr id="3" name="Content Placeholder 2">
            <a:extLst>
              <a:ext uri="{FF2B5EF4-FFF2-40B4-BE49-F238E27FC236}">
                <a16:creationId xmlns:a16="http://schemas.microsoft.com/office/drawing/2014/main" id="{66E178DC-42AE-E176-D481-FF697B991220}"/>
              </a:ext>
            </a:extLst>
          </p:cNvPr>
          <p:cNvSpPr>
            <a:spLocks noGrp="1"/>
          </p:cNvSpPr>
          <p:nvPr>
            <p:ph idx="1"/>
          </p:nvPr>
        </p:nvSpPr>
        <p:spPr>
          <a:xfrm>
            <a:off x="1097280" y="2108201"/>
            <a:ext cx="10058400" cy="597677"/>
          </a:xfrm>
        </p:spPr>
        <p:txBody>
          <a:bodyPr>
            <a:normAutofit fontScale="92500" lnSpcReduction="20000"/>
          </a:bodyPr>
          <a:lstStyle/>
          <a:p>
            <a:pPr algn="ctr"/>
            <a:r>
              <a:rPr lang="en-US" sz="3500" dirty="0"/>
              <a:t>Operational Risk Category from Basel II</a:t>
            </a:r>
          </a:p>
          <a:p>
            <a:pPr>
              <a:buFont typeface="Arial" panose="020B0604020202020204" pitchFamily="34" charset="0"/>
              <a:buChar char="•"/>
            </a:pPr>
            <a:endParaRPr lang="en-US" sz="3500" dirty="0"/>
          </a:p>
        </p:txBody>
      </p:sp>
      <p:sp>
        <p:nvSpPr>
          <p:cNvPr id="4" name="Content Placeholder 2">
            <a:extLst>
              <a:ext uri="{FF2B5EF4-FFF2-40B4-BE49-F238E27FC236}">
                <a16:creationId xmlns:a16="http://schemas.microsoft.com/office/drawing/2014/main" id="{38BB268C-53C6-0411-7650-BC035BF85078}"/>
              </a:ext>
            </a:extLst>
          </p:cNvPr>
          <p:cNvSpPr txBox="1">
            <a:spLocks/>
          </p:cNvSpPr>
          <p:nvPr/>
        </p:nvSpPr>
        <p:spPr>
          <a:xfrm>
            <a:off x="778845" y="2658707"/>
            <a:ext cx="4703251" cy="3081175"/>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3500" dirty="0"/>
              <a:t>Internal Fraud</a:t>
            </a:r>
          </a:p>
          <a:p>
            <a:pPr>
              <a:buFont typeface="Arial" panose="020B0604020202020204" pitchFamily="34" charset="0"/>
              <a:buChar char="•"/>
            </a:pPr>
            <a:r>
              <a:rPr lang="en-US" sz="3500" dirty="0"/>
              <a:t>External Fraud</a:t>
            </a:r>
          </a:p>
          <a:p>
            <a:pPr>
              <a:buFont typeface="Arial" panose="020B0604020202020204" pitchFamily="34" charset="0"/>
              <a:buChar char="•"/>
            </a:pPr>
            <a:r>
              <a:rPr lang="en-US" sz="3500" dirty="0"/>
              <a:t>Employment Practices</a:t>
            </a:r>
          </a:p>
          <a:p>
            <a:pPr>
              <a:buFont typeface="Arial" panose="020B0604020202020204" pitchFamily="34" charset="0"/>
              <a:buChar char="•"/>
            </a:pPr>
            <a:r>
              <a:rPr lang="en-US" sz="3500" dirty="0"/>
              <a:t>Clients and Products</a:t>
            </a:r>
          </a:p>
        </p:txBody>
      </p:sp>
      <p:sp>
        <p:nvSpPr>
          <p:cNvPr id="5" name="Content Placeholder 2">
            <a:extLst>
              <a:ext uri="{FF2B5EF4-FFF2-40B4-BE49-F238E27FC236}">
                <a16:creationId xmlns:a16="http://schemas.microsoft.com/office/drawing/2014/main" id="{D4CA7AC2-C9A0-0D93-BF0D-3F2CED93864F}"/>
              </a:ext>
            </a:extLst>
          </p:cNvPr>
          <p:cNvSpPr txBox="1">
            <a:spLocks/>
          </p:cNvSpPr>
          <p:nvPr/>
        </p:nvSpPr>
        <p:spPr>
          <a:xfrm>
            <a:off x="7488749" y="2611535"/>
            <a:ext cx="4703251" cy="3081175"/>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3500" dirty="0"/>
              <a:t>Business Practices</a:t>
            </a:r>
          </a:p>
          <a:p>
            <a:pPr>
              <a:buFont typeface="Arial" panose="020B0604020202020204" pitchFamily="34" charset="0"/>
              <a:buChar char="•"/>
            </a:pPr>
            <a:r>
              <a:rPr lang="en-US" sz="3500" dirty="0"/>
              <a:t>Damage to Assets</a:t>
            </a:r>
          </a:p>
          <a:p>
            <a:pPr>
              <a:buFont typeface="Arial" panose="020B0604020202020204" pitchFamily="34" charset="0"/>
              <a:buChar char="•"/>
            </a:pPr>
            <a:r>
              <a:rPr lang="en-US" sz="3500" dirty="0"/>
              <a:t>Business Disruption</a:t>
            </a:r>
          </a:p>
          <a:p>
            <a:pPr>
              <a:buFont typeface="Arial" panose="020B0604020202020204" pitchFamily="34" charset="0"/>
              <a:buChar char="•"/>
            </a:pPr>
            <a:r>
              <a:rPr lang="en-US" sz="3500" dirty="0"/>
              <a:t>System Failures</a:t>
            </a:r>
          </a:p>
        </p:txBody>
      </p:sp>
      <p:pic>
        <p:nvPicPr>
          <p:cNvPr id="10" name="Picture 9" descr="Graphical user interface, text, application&#10;&#10;Description automatically generated">
            <a:extLst>
              <a:ext uri="{FF2B5EF4-FFF2-40B4-BE49-F238E27FC236}">
                <a16:creationId xmlns:a16="http://schemas.microsoft.com/office/drawing/2014/main" id="{C8CDB968-7398-7C64-8565-489507CD557B}"/>
              </a:ext>
            </a:extLst>
          </p:cNvPr>
          <p:cNvPicPr>
            <a:picLocks noChangeAspect="1"/>
          </p:cNvPicPr>
          <p:nvPr/>
        </p:nvPicPr>
        <p:blipFill>
          <a:blip r:embed="rId3"/>
          <a:stretch>
            <a:fillRect/>
          </a:stretch>
        </p:blipFill>
        <p:spPr>
          <a:xfrm>
            <a:off x="4860387" y="2771628"/>
            <a:ext cx="2532185" cy="1482153"/>
          </a:xfrm>
          <a:prstGeom prst="rect">
            <a:avLst/>
          </a:prstGeom>
        </p:spPr>
      </p:pic>
    </p:spTree>
    <p:extLst>
      <p:ext uri="{BB962C8B-B14F-4D97-AF65-F5344CB8AC3E}">
        <p14:creationId xmlns:p14="http://schemas.microsoft.com/office/powerpoint/2010/main" val="1921679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7AFADF-74D8-8076-66AA-C4FEB855E398}"/>
              </a:ext>
            </a:extLst>
          </p:cNvPr>
          <p:cNvSpPr>
            <a:spLocks noGrp="1"/>
          </p:cNvSpPr>
          <p:nvPr>
            <p:ph type="title"/>
          </p:nvPr>
        </p:nvSpPr>
        <p:spPr>
          <a:xfrm>
            <a:off x="878911" y="643468"/>
            <a:ext cx="3177847" cy="1674180"/>
          </a:xfrm>
        </p:spPr>
        <p:txBody>
          <a:bodyPr>
            <a:normAutofit/>
          </a:bodyPr>
          <a:lstStyle/>
          <a:p>
            <a:r>
              <a:rPr lang="en-US" sz="3700"/>
              <a:t>How to Track MACRO Risks?</a:t>
            </a:r>
          </a:p>
        </p:txBody>
      </p:sp>
      <p:cxnSp>
        <p:nvCxnSpPr>
          <p:cNvPr id="17" name="Straight Connector 16">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A1769F00-95ED-9B96-6A2F-13E8E3FE8B6F}"/>
              </a:ext>
            </a:extLst>
          </p:cNvPr>
          <p:cNvSpPr>
            <a:spLocks noGrp="1"/>
          </p:cNvSpPr>
          <p:nvPr>
            <p:ph idx="1"/>
          </p:nvPr>
        </p:nvSpPr>
        <p:spPr>
          <a:xfrm>
            <a:off x="858064" y="2639380"/>
            <a:ext cx="3515153" cy="3229714"/>
          </a:xfrm>
        </p:spPr>
        <p:txBody>
          <a:bodyPr>
            <a:normAutofit fontScale="70000" lnSpcReduction="20000"/>
          </a:bodyPr>
          <a:lstStyle/>
          <a:p>
            <a:pPr algn="ctr"/>
            <a:r>
              <a:rPr lang="en-US" sz="4000" b="1" dirty="0"/>
              <a:t>RISK SEVERITY-</a:t>
            </a:r>
          </a:p>
          <a:p>
            <a:pPr algn="ctr"/>
            <a:r>
              <a:rPr lang="en-US" sz="3600" b="0" i="0" dirty="0">
                <a:solidFill>
                  <a:srgbClr val="202124"/>
                </a:solidFill>
                <a:effectLst/>
                <a:latin typeface="Roboto" panose="02000000000000000000" pitchFamily="2" charset="0"/>
              </a:rPr>
              <a:t>“</a:t>
            </a:r>
            <a:r>
              <a:rPr lang="en-US" sz="3600" b="1" i="0" dirty="0">
                <a:solidFill>
                  <a:srgbClr val="202124"/>
                </a:solidFill>
                <a:effectLst/>
                <a:latin typeface="Roboto" panose="02000000000000000000" pitchFamily="2" charset="0"/>
              </a:rPr>
              <a:t>The extent of the damage to the institution, its people, and its goals and objectives resulting from a risk event occurring</a:t>
            </a:r>
            <a:r>
              <a:rPr lang="en-US" sz="3600" b="0" i="0" dirty="0">
                <a:solidFill>
                  <a:srgbClr val="202124"/>
                </a:solidFill>
                <a:effectLst/>
                <a:latin typeface="Roboto" panose="02000000000000000000" pitchFamily="2" charset="0"/>
              </a:rPr>
              <a:t>.”</a:t>
            </a:r>
            <a:endParaRPr lang="en-US" sz="4000" b="1" dirty="0"/>
          </a:p>
        </p:txBody>
      </p:sp>
      <p:pic>
        <p:nvPicPr>
          <p:cNvPr id="8" name="Content Placeholder 7" descr="Table&#10;&#10;Description automatically generated">
            <a:extLst>
              <a:ext uri="{FF2B5EF4-FFF2-40B4-BE49-F238E27FC236}">
                <a16:creationId xmlns:a16="http://schemas.microsoft.com/office/drawing/2014/main" id="{CC9EC498-D221-4CA4-5A61-B8E46E2B9B04}"/>
              </a:ext>
            </a:extLst>
          </p:cNvPr>
          <p:cNvPicPr>
            <a:picLocks noChangeAspect="1"/>
          </p:cNvPicPr>
          <p:nvPr/>
        </p:nvPicPr>
        <p:blipFill>
          <a:blip r:embed="rId3"/>
          <a:stretch>
            <a:fillRect/>
          </a:stretch>
        </p:blipFill>
        <p:spPr bwMode="auto">
          <a:xfrm>
            <a:off x="4653447" y="766340"/>
            <a:ext cx="6892560" cy="497987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Content Placeholder 11">
            <a:extLst>
              <a:ext uri="{FF2B5EF4-FFF2-40B4-BE49-F238E27FC236}">
                <a16:creationId xmlns:a16="http://schemas.microsoft.com/office/drawing/2014/main" id="{664F7D63-EEF3-DDF0-6D01-4F6EF9D67346}"/>
              </a:ext>
            </a:extLst>
          </p:cNvPr>
          <p:cNvSpPr txBox="1">
            <a:spLocks/>
          </p:cNvSpPr>
          <p:nvPr/>
        </p:nvSpPr>
        <p:spPr>
          <a:xfrm>
            <a:off x="152367" y="5617626"/>
            <a:ext cx="11887265" cy="712158"/>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endParaRPr lang="en-US" sz="4000" b="1" dirty="0"/>
          </a:p>
        </p:txBody>
      </p:sp>
      <p:sp>
        <p:nvSpPr>
          <p:cNvPr id="11" name="TextBox 10">
            <a:extLst>
              <a:ext uri="{FF2B5EF4-FFF2-40B4-BE49-F238E27FC236}">
                <a16:creationId xmlns:a16="http://schemas.microsoft.com/office/drawing/2014/main" id="{C2DD4ED3-E7FD-DFDF-EB35-7AF914E42B5D}"/>
              </a:ext>
            </a:extLst>
          </p:cNvPr>
          <p:cNvSpPr txBox="1"/>
          <p:nvPr/>
        </p:nvSpPr>
        <p:spPr>
          <a:xfrm>
            <a:off x="364438" y="5617626"/>
            <a:ext cx="11979930" cy="561949"/>
          </a:xfrm>
          <a:prstGeom prst="rect">
            <a:avLst/>
          </a:prstGeom>
          <a:noFill/>
        </p:spPr>
        <p:txBody>
          <a:bodyPr wrap="square" rtlCol="0">
            <a:spAutoFit/>
          </a:bodyPr>
          <a:lstStyle/>
          <a:p>
            <a:pPr marL="457200" indent="-457200">
              <a:lnSpc>
                <a:spcPct val="200000"/>
              </a:lnSpc>
            </a:pPr>
            <a:r>
              <a:rPr lang="en-US" sz="1800" dirty="0">
                <a:effectLst/>
                <a:latin typeface="Times New Roman" panose="02020603050405020304" pitchFamily="18" charset="0"/>
              </a:rPr>
              <a:t>Stanford University. (2022). </a:t>
            </a:r>
            <a:r>
              <a:rPr lang="en-US" sz="1800" i="1" dirty="0">
                <a:effectLst/>
                <a:latin typeface="Times New Roman" panose="02020603050405020304" pitchFamily="18" charset="0"/>
              </a:rPr>
              <a:t>Definition of Risk Severity</a:t>
            </a:r>
            <a:r>
              <a:rPr lang="en-US" sz="1800" dirty="0">
                <a:effectLst/>
                <a:latin typeface="Times New Roman" panose="02020603050405020304" pitchFamily="18" charset="0"/>
              </a:rPr>
              <a:t>. Office of the Chief Risk Officer. Retrieved May 8, 2022</a:t>
            </a:r>
          </a:p>
        </p:txBody>
      </p:sp>
    </p:spTree>
    <p:extLst>
      <p:ext uri="{BB962C8B-B14F-4D97-AF65-F5344CB8AC3E}">
        <p14:creationId xmlns:p14="http://schemas.microsoft.com/office/powerpoint/2010/main" val="3911276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2E7614-F03E-A0FB-FC42-DA89DD219655}"/>
              </a:ext>
            </a:extLst>
          </p:cNvPr>
          <p:cNvSpPr>
            <a:spLocks noGrp="1"/>
          </p:cNvSpPr>
          <p:nvPr>
            <p:ph type="title"/>
          </p:nvPr>
        </p:nvSpPr>
        <p:spPr>
          <a:xfrm>
            <a:off x="878911" y="643468"/>
            <a:ext cx="3177847" cy="1674180"/>
          </a:xfrm>
        </p:spPr>
        <p:txBody>
          <a:bodyPr>
            <a:normAutofit fontScale="90000"/>
          </a:bodyPr>
          <a:lstStyle/>
          <a:p>
            <a:r>
              <a:rPr lang="en-US" sz="4000" dirty="0"/>
              <a:t>Drilling down to MICRO risks</a:t>
            </a:r>
          </a:p>
        </p:txBody>
      </p:sp>
      <p:cxnSp>
        <p:nvCxnSpPr>
          <p:cNvPr id="14" name="Straight Connector 13">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8FDCF8A4-E812-4422-C591-5BD4B1F27BE6}"/>
              </a:ext>
            </a:extLst>
          </p:cNvPr>
          <p:cNvSpPr>
            <a:spLocks noGrp="1"/>
          </p:cNvSpPr>
          <p:nvPr>
            <p:ph idx="1"/>
          </p:nvPr>
        </p:nvSpPr>
        <p:spPr>
          <a:xfrm>
            <a:off x="858064" y="2639380"/>
            <a:ext cx="3205049" cy="3229714"/>
          </a:xfrm>
        </p:spPr>
        <p:txBody>
          <a:bodyPr>
            <a:normAutofit/>
          </a:bodyPr>
          <a:lstStyle/>
          <a:p>
            <a:r>
              <a:rPr lang="en-US" sz="3000" dirty="0"/>
              <a:t>Relationship between </a:t>
            </a:r>
            <a:r>
              <a:rPr lang="en-US" sz="3000" b="1" dirty="0"/>
              <a:t>MACRO </a:t>
            </a:r>
            <a:r>
              <a:rPr lang="en-US" sz="3000" dirty="0"/>
              <a:t>and </a:t>
            </a:r>
            <a:r>
              <a:rPr lang="en-US" sz="3000" b="1" dirty="0"/>
              <a:t>MICRO</a:t>
            </a:r>
            <a:r>
              <a:rPr lang="en-US" sz="3000" dirty="0"/>
              <a:t> risks is that of a parent and a child. </a:t>
            </a:r>
          </a:p>
        </p:txBody>
      </p:sp>
      <p:pic>
        <p:nvPicPr>
          <p:cNvPr id="5" name="Content Placeholder 4" descr="Table&#10;&#10;Description automatically generated">
            <a:extLst>
              <a:ext uri="{FF2B5EF4-FFF2-40B4-BE49-F238E27FC236}">
                <a16:creationId xmlns:a16="http://schemas.microsoft.com/office/drawing/2014/main" id="{C806CFE2-068C-CB9D-BE33-312AC1ECD334}"/>
              </a:ext>
            </a:extLst>
          </p:cNvPr>
          <p:cNvPicPr>
            <a:picLocks noChangeAspect="1"/>
          </p:cNvPicPr>
          <p:nvPr/>
        </p:nvPicPr>
        <p:blipFill>
          <a:blip r:embed="rId3"/>
          <a:stretch>
            <a:fillRect/>
          </a:stretch>
        </p:blipFill>
        <p:spPr>
          <a:xfrm>
            <a:off x="4653447" y="691399"/>
            <a:ext cx="6892560" cy="5129754"/>
          </a:xfrm>
          <a:prstGeom prst="rect">
            <a:avLst/>
          </a:prstGeom>
        </p:spPr>
      </p:pic>
      <p:sp>
        <p:nvSpPr>
          <p:cNvPr id="16" name="Rectangle 15">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99177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EBB03-9B79-F19E-3EEE-F60C1F365598}"/>
              </a:ext>
            </a:extLst>
          </p:cNvPr>
          <p:cNvSpPr>
            <a:spLocks noGrp="1"/>
          </p:cNvSpPr>
          <p:nvPr>
            <p:ph type="title"/>
          </p:nvPr>
        </p:nvSpPr>
        <p:spPr>
          <a:xfrm>
            <a:off x="7859485" y="634946"/>
            <a:ext cx="3690257" cy="1450757"/>
          </a:xfrm>
        </p:spPr>
        <p:txBody>
          <a:bodyPr>
            <a:normAutofit/>
          </a:bodyPr>
          <a:lstStyle/>
          <a:p>
            <a:r>
              <a:rPr lang="en-US" sz="3300"/>
              <a:t>Data Analytics and Risk Management</a:t>
            </a:r>
          </a:p>
        </p:txBody>
      </p:sp>
      <p:pic>
        <p:nvPicPr>
          <p:cNvPr id="5" name="Content Placeholder 4" descr="Graphical user interface, application&#10;&#10;Description automatically generated">
            <a:extLst>
              <a:ext uri="{FF2B5EF4-FFF2-40B4-BE49-F238E27FC236}">
                <a16:creationId xmlns:a16="http://schemas.microsoft.com/office/drawing/2014/main" id="{19AC5C4C-029D-5330-1A1F-BC7C356BBBBA}"/>
              </a:ext>
            </a:extLst>
          </p:cNvPr>
          <p:cNvPicPr>
            <a:picLocks noChangeAspect="1"/>
          </p:cNvPicPr>
          <p:nvPr/>
        </p:nvPicPr>
        <p:blipFill>
          <a:blip r:embed="rId3"/>
          <a:stretch>
            <a:fillRect/>
          </a:stretch>
        </p:blipFill>
        <p:spPr>
          <a:xfrm>
            <a:off x="633999" y="1504916"/>
            <a:ext cx="6583227" cy="3584735"/>
          </a:xfrm>
          <a:prstGeom prst="rect">
            <a:avLst/>
          </a:prstGeom>
        </p:spPr>
      </p:pic>
      <p:cxnSp>
        <p:nvCxnSpPr>
          <p:cNvPr id="29" name="Straight Connector 28">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8967" y="2246569"/>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0479A7BB-0344-EBAF-3977-6B5899BD87FB}"/>
              </a:ext>
            </a:extLst>
          </p:cNvPr>
          <p:cNvSpPr>
            <a:spLocks noGrp="1"/>
          </p:cNvSpPr>
          <p:nvPr>
            <p:ph idx="1"/>
          </p:nvPr>
        </p:nvSpPr>
        <p:spPr>
          <a:xfrm>
            <a:off x="7859485" y="2407436"/>
            <a:ext cx="3690257" cy="3461658"/>
          </a:xfrm>
        </p:spPr>
        <p:txBody>
          <a:bodyPr>
            <a:normAutofit/>
          </a:bodyPr>
          <a:lstStyle/>
          <a:p>
            <a:r>
              <a:rPr lang="en-US" sz="2500" dirty="0"/>
              <a:t>-Identification</a:t>
            </a:r>
          </a:p>
          <a:p>
            <a:r>
              <a:rPr lang="en-US" sz="2500" dirty="0"/>
              <a:t>-Assessment and Prioritization</a:t>
            </a:r>
          </a:p>
          <a:p>
            <a:r>
              <a:rPr lang="en-US" sz="2500" dirty="0"/>
              <a:t>-Response and Mitigation</a:t>
            </a:r>
          </a:p>
          <a:p>
            <a:r>
              <a:rPr lang="en-US" sz="2500" dirty="0"/>
              <a:t>-Monitoring</a:t>
            </a:r>
          </a:p>
          <a:p>
            <a:r>
              <a:rPr lang="en-US" sz="2500" dirty="0"/>
              <a:t>-Reporting</a:t>
            </a:r>
          </a:p>
        </p:txBody>
      </p:sp>
      <p:sp>
        <p:nvSpPr>
          <p:cNvPr id="31" name="Rectangle 30">
            <a:extLst>
              <a:ext uri="{FF2B5EF4-FFF2-40B4-BE49-F238E27FC236}">
                <a16:creationId xmlns:a16="http://schemas.microsoft.com/office/drawing/2014/main" id="{F2BDE551-930A-4FE1-8434-09824E324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87046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8D39E5-CF58-4914-1C88-F7A7DC3E2F17}"/>
              </a:ext>
            </a:extLst>
          </p:cNvPr>
          <p:cNvSpPr>
            <a:spLocks noGrp="1"/>
          </p:cNvSpPr>
          <p:nvPr>
            <p:ph type="title"/>
          </p:nvPr>
        </p:nvSpPr>
        <p:spPr>
          <a:xfrm>
            <a:off x="477078" y="516836"/>
            <a:ext cx="3100136" cy="1960234"/>
          </a:xfrm>
        </p:spPr>
        <p:txBody>
          <a:bodyPr>
            <a:normAutofit/>
          </a:bodyPr>
          <a:lstStyle/>
          <a:p>
            <a:r>
              <a:rPr lang="en-US" sz="2500">
                <a:solidFill>
                  <a:srgbClr val="B87868"/>
                </a:solidFill>
              </a:rPr>
              <a:t>RISK IDENTIFICATION</a:t>
            </a:r>
          </a:p>
        </p:txBody>
      </p:sp>
      <p:cxnSp>
        <p:nvCxnSpPr>
          <p:cNvPr id="14" name="Straight Connector 1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Content Placeholder 8">
            <a:extLst>
              <a:ext uri="{FF2B5EF4-FFF2-40B4-BE49-F238E27FC236}">
                <a16:creationId xmlns:a16="http://schemas.microsoft.com/office/drawing/2014/main" id="{9451DBA1-8A3C-CA4F-4868-64B310BF8EB1}"/>
              </a:ext>
            </a:extLst>
          </p:cNvPr>
          <p:cNvSpPr>
            <a:spLocks noGrp="1"/>
          </p:cNvSpPr>
          <p:nvPr>
            <p:ph idx="1"/>
          </p:nvPr>
        </p:nvSpPr>
        <p:spPr>
          <a:xfrm>
            <a:off x="492371" y="2790855"/>
            <a:ext cx="3084844" cy="3311766"/>
          </a:xfrm>
        </p:spPr>
        <p:txBody>
          <a:bodyPr>
            <a:normAutofit/>
          </a:bodyPr>
          <a:lstStyle/>
          <a:p>
            <a:pPr>
              <a:buFont typeface="Arial" panose="020B0604020202020204" pitchFamily="34" charset="0"/>
              <a:buChar char="•"/>
            </a:pPr>
            <a:r>
              <a:rPr lang="en-US" sz="3000" dirty="0"/>
              <a:t>Usage of Big Data </a:t>
            </a:r>
          </a:p>
          <a:p>
            <a:pPr>
              <a:buFont typeface="Arial" panose="020B0604020202020204" pitchFamily="34" charset="0"/>
              <a:buChar char="•"/>
            </a:pPr>
            <a:r>
              <a:rPr lang="en-US" sz="3000" dirty="0"/>
              <a:t>Identification of latent threats</a:t>
            </a:r>
          </a:p>
          <a:p>
            <a:pPr>
              <a:buFont typeface="Arial" panose="020B0604020202020204" pitchFamily="34" charset="0"/>
              <a:buChar char="•"/>
            </a:pPr>
            <a:r>
              <a:rPr lang="en-US" sz="3000" dirty="0"/>
              <a:t>Sophisticated Tools</a:t>
            </a:r>
          </a:p>
        </p:txBody>
      </p:sp>
      <p:pic>
        <p:nvPicPr>
          <p:cNvPr id="5" name="Content Placeholder 4" descr="Diagram&#10;&#10;Description automatically generated">
            <a:extLst>
              <a:ext uri="{FF2B5EF4-FFF2-40B4-BE49-F238E27FC236}">
                <a16:creationId xmlns:a16="http://schemas.microsoft.com/office/drawing/2014/main" id="{21415342-F549-54CC-A86A-61B240A12E35}"/>
              </a:ext>
            </a:extLst>
          </p:cNvPr>
          <p:cNvPicPr>
            <a:picLocks noChangeAspect="1"/>
          </p:cNvPicPr>
          <p:nvPr/>
        </p:nvPicPr>
        <p:blipFill rotWithShape="1">
          <a:blip r:embed="rId3"/>
          <a:srcRect l="11355" r="9696" b="-1"/>
          <a:stretch/>
        </p:blipFill>
        <p:spPr>
          <a:xfrm>
            <a:off x="4080728" y="10"/>
            <a:ext cx="8111272" cy="6857990"/>
          </a:xfrm>
          <a:prstGeom prst="rect">
            <a:avLst/>
          </a:prstGeom>
        </p:spPr>
      </p:pic>
    </p:spTree>
    <p:extLst>
      <p:ext uri="{BB962C8B-B14F-4D97-AF65-F5344CB8AC3E}">
        <p14:creationId xmlns:p14="http://schemas.microsoft.com/office/powerpoint/2010/main" val="2139702476"/>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{2D6D833F-3F9A-4C5F-941C-FF3F0EFD6B00}tf22712842_win32</Template>
  <TotalTime>211</TotalTime>
  <Words>2240</Words>
  <Application>Microsoft Office PowerPoint</Application>
  <PresentationFormat>Widescreen</PresentationFormat>
  <Paragraphs>191</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Bookman Old Style</vt:lpstr>
      <vt:lpstr>Calibri</vt:lpstr>
      <vt:lpstr>Franklin Gothic Book</vt:lpstr>
      <vt:lpstr>Roboto</vt:lpstr>
      <vt:lpstr>Times New Roman</vt:lpstr>
      <vt:lpstr>1_RetrospectVTI</vt:lpstr>
      <vt:lpstr>Risks and Data Analytics</vt:lpstr>
      <vt:lpstr>What is RISK?</vt:lpstr>
      <vt:lpstr>TYPES OF RISKS</vt:lpstr>
      <vt:lpstr>MACRO RISKS – HIGH LEVEL</vt:lpstr>
      <vt:lpstr>MICRO RISKS – SPECIFC RISKS</vt:lpstr>
      <vt:lpstr>How to Track MACRO Risks?</vt:lpstr>
      <vt:lpstr>Drilling down to MICRO risks</vt:lpstr>
      <vt:lpstr>Data Analytics and Risk Management</vt:lpstr>
      <vt:lpstr>RISK IDENTIFICATION</vt:lpstr>
      <vt:lpstr>Risk Assessment and Prioritization</vt:lpstr>
      <vt:lpstr>Risk Response and Mitigation </vt:lpstr>
      <vt:lpstr>Risk Monitoring</vt:lpstr>
      <vt:lpstr>Risk Reporting</vt:lpstr>
      <vt:lpstr>Risk management Dashboard</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Risks and Data Analytics</dc:title>
  <dc:creator>Krawczyk, Marek</dc:creator>
  <cp:lastModifiedBy>Krawczyk, Marek</cp:lastModifiedBy>
  <cp:revision>2</cp:revision>
  <dcterms:created xsi:type="dcterms:W3CDTF">2022-05-08T22:55:13Z</dcterms:created>
  <dcterms:modified xsi:type="dcterms:W3CDTF">2022-05-09T02:26:25Z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